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1"/>
  </p:notesMasterIdLst>
  <p:sldIdLst>
    <p:sldId id="256" r:id="rId2"/>
    <p:sldId id="257" r:id="rId3"/>
    <p:sldId id="258" r:id="rId4"/>
    <p:sldId id="338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1" r:id="rId13"/>
    <p:sldId id="333" r:id="rId14"/>
    <p:sldId id="332" r:id="rId15"/>
    <p:sldId id="334" r:id="rId16"/>
    <p:sldId id="335" r:id="rId17"/>
    <p:sldId id="308" r:id="rId18"/>
    <p:sldId id="336" r:id="rId19"/>
    <p:sldId id="309" r:id="rId20"/>
    <p:sldId id="310" r:id="rId21"/>
    <p:sldId id="311" r:id="rId22"/>
    <p:sldId id="337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1" r:id="rId36"/>
    <p:sldId id="316" r:id="rId37"/>
    <p:sldId id="319" r:id="rId38"/>
    <p:sldId id="320" r:id="rId39"/>
    <p:sldId id="321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6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orient="horz" pos="3816" userDrawn="1">
          <p15:clr>
            <a:srgbClr val="A4A3A4"/>
          </p15:clr>
        </p15:guide>
        <p15:guide id="4" pos="2980" userDrawn="1">
          <p15:clr>
            <a:srgbClr val="A4A3A4"/>
          </p15:clr>
        </p15:guide>
        <p15:guide id="5" pos="50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88" autoAdjust="0"/>
    <p:restoredTop sz="94660"/>
  </p:normalViewPr>
  <p:slideViewPr>
    <p:cSldViewPr snapToGrid="0" showGuides="1">
      <p:cViewPr varScale="1">
        <p:scale>
          <a:sx n="155" d="100"/>
          <a:sy n="155" d="100"/>
        </p:scale>
        <p:origin x="2142" y="114"/>
      </p:cViewPr>
      <p:guideLst>
        <p:guide orient="horz" pos="1616"/>
        <p:guide pos="340"/>
        <p:guide orient="horz" pos="3816"/>
        <p:guide pos="2980"/>
        <p:guide pos="50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9D73C-A449-4EC6-B9D4-0C496F0D5F61}" type="datetimeFigureOut">
              <a:rPr lang="ko-KR" altLang="en-US" smtClean="0"/>
              <a:t>2024. 1. 2.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BE896-293B-4843-8410-0E5091145A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534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663" y="802299"/>
            <a:ext cx="8638674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663" y="3531205"/>
            <a:ext cx="8638674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252663" y="3514271"/>
            <a:ext cx="8638674" cy="16934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412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679" y="100669"/>
            <a:ext cx="8644689" cy="104923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679" y="1281363"/>
            <a:ext cx="8644689" cy="4770518"/>
          </a:xfrm>
        </p:spPr>
        <p:txBody>
          <a:bodyPr anchor="t"/>
          <a:lstStyle>
            <a:lvl1pPr marL="177800" indent="-177800">
              <a:defRPr/>
            </a:lvl1pPr>
            <a:lvl2pPr marL="355600" indent="-177800">
              <a:buFont typeface="Wingdings" panose="05000000000000000000" pitchFamily="2" charset="2"/>
              <a:buChar char="§"/>
              <a:defRPr/>
            </a:lvl2pPr>
            <a:lvl3pPr marL="539750" indent="-184150">
              <a:buFont typeface="Wingdings" panose="05000000000000000000" pitchFamily="2" charset="2"/>
              <a:buChar char="Ø"/>
              <a:defRPr/>
            </a:lvl3pPr>
            <a:lvl4pPr marL="1600200" indent="-228600">
              <a:buFont typeface="Wingdings" panose="05000000000000000000" pitchFamily="2" charset="2"/>
              <a:buChar char="ü"/>
              <a:defRPr/>
            </a:lvl4pPr>
            <a:lvl5pPr marL="2057400" indent="-228600">
              <a:buFont typeface="Wingdings" panose="05000000000000000000" pitchFamily="2" charset="2"/>
              <a:buChar char="v"/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258679" y="1149904"/>
            <a:ext cx="864468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8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8B888-09AE-4BD1-B768-18560B2F1A20}" type="datetime1">
              <a:rPr lang="ko-KR" altLang="en-US" smtClean="0"/>
              <a:t>2024. 1. 2.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479F7DA-7806-4DDC-B013-781AF7A77E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735CE6E-6DCD-9D97-CF15-46F6B77D3E97}"/>
              </a:ext>
            </a:extLst>
          </p:cNvPr>
          <p:cNvSpPr txBox="1">
            <a:spLocks/>
          </p:cNvSpPr>
          <p:nvPr userDrawn="1"/>
        </p:nvSpPr>
        <p:spPr>
          <a:xfrm>
            <a:off x="8348255" y="6354422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79F7DA-7806-4DDC-B013-781AF7A77E08}" type="slidenum">
              <a:rPr lang="ko-KR" altLang="en-US" b="1" smtClean="0">
                <a:solidFill>
                  <a:schemeClr val="bg1"/>
                </a:solidFill>
              </a:rPr>
              <a:pPr/>
              <a:t>‹#›</a:t>
            </a:fld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06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tutor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F1606-32DE-F550-2AE0-1D48BE005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711" y="802299"/>
            <a:ext cx="8626642" cy="2541431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en-US" altLang="ko-KR" sz="3200" dirty="0"/>
            </a:br>
            <a:br>
              <a:rPr lang="en-US" altLang="ko-KR" sz="3200" dirty="0"/>
            </a:br>
            <a:br>
              <a:rPr lang="en-US" altLang="ko-KR" dirty="0"/>
            </a:br>
            <a:r>
              <a:rPr lang="en-US" altLang="ko-KR" sz="5300" spc="-150" dirty="0"/>
              <a:t>3. </a:t>
            </a:r>
            <a:r>
              <a:rPr lang="ko-KR" altLang="en-US" sz="5300" spc="-150" dirty="0"/>
              <a:t>변수와 정수</a:t>
            </a:r>
            <a:r>
              <a:rPr lang="en-US" altLang="ko-KR" sz="5300" spc="-150" dirty="0"/>
              <a:t>, </a:t>
            </a:r>
            <a:r>
              <a:rPr lang="ko-KR" altLang="en-US" sz="5300" spc="-150" dirty="0"/>
              <a:t>실수</a:t>
            </a:r>
            <a:r>
              <a:rPr lang="en-US" altLang="ko-KR" sz="5300" spc="-150" dirty="0"/>
              <a:t>, </a:t>
            </a:r>
            <a:r>
              <a:rPr lang="ko-KR" altLang="en-US" sz="5300" spc="-150" dirty="0"/>
              <a:t>문자열 활용</a:t>
            </a:r>
            <a:endParaRPr lang="ko-KR" altLang="en-US" spc="-15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E6CD68-C69D-E2A6-253A-5518BCC5F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711" y="3531205"/>
            <a:ext cx="8626642" cy="97762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B0529-D81D-5DA4-94EA-0DAF519D9575}"/>
              </a:ext>
            </a:extLst>
          </p:cNvPr>
          <p:cNvSpPr txBox="1"/>
          <p:nvPr/>
        </p:nvSpPr>
        <p:spPr>
          <a:xfrm>
            <a:off x="270711" y="614824"/>
            <a:ext cx="4602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/>
              <a:t>컴퓨팅적 사고</a:t>
            </a:r>
            <a:r>
              <a:rPr lang="en-US" altLang="ko-KR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0008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변수 선언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스크래치 다른 변수의 값을 다른 변수 값에 대입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endParaRPr lang="en-US" altLang="ko-KR" b="1" dirty="0">
              <a:solidFill>
                <a:srgbClr val="0000FF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957C414-B807-69F2-22DF-D2EFF3CE12E9}"/>
              </a:ext>
            </a:extLst>
          </p:cNvPr>
          <p:cNvGrpSpPr/>
          <p:nvPr/>
        </p:nvGrpSpPr>
        <p:grpSpPr>
          <a:xfrm>
            <a:off x="1371902" y="2638856"/>
            <a:ext cx="6400196" cy="2468225"/>
            <a:chOff x="1125231" y="3080565"/>
            <a:chExt cx="6400196" cy="2468225"/>
          </a:xfrm>
        </p:grpSpPr>
        <p:pic>
          <p:nvPicPr>
            <p:cNvPr id="5" name="그림 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A685E48C-1B9C-B8F6-1CBE-FFEA36449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978"/>
            <a:stretch/>
          </p:blipFill>
          <p:spPr>
            <a:xfrm>
              <a:off x="3537586" y="3516294"/>
              <a:ext cx="2068828" cy="1717591"/>
            </a:xfrm>
            <a:prstGeom prst="rect">
              <a:avLst/>
            </a:prstGeom>
          </p:spPr>
        </p:pic>
        <p:sp>
          <p:nvSpPr>
            <p:cNvPr id="6" name="화살표: 위로 구부러짐 5">
              <a:extLst>
                <a:ext uri="{FF2B5EF4-FFF2-40B4-BE49-F238E27FC236}">
                  <a16:creationId xmlns:a16="http://schemas.microsoft.com/office/drawing/2014/main" id="{66A443B0-D581-C313-75AC-9BC8B05B4506}"/>
                </a:ext>
              </a:extLst>
            </p:cNvPr>
            <p:cNvSpPr/>
            <p:nvPr/>
          </p:nvSpPr>
          <p:spPr>
            <a:xfrm rot="10800000">
              <a:off x="4536019" y="3086830"/>
              <a:ext cx="2478460" cy="1062681"/>
            </a:xfrm>
            <a:prstGeom prst="curved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F0249DA-076A-6408-B301-C6C15A39D295}"/>
                </a:ext>
              </a:extLst>
            </p:cNvPr>
            <p:cNvSpPr/>
            <p:nvPr/>
          </p:nvSpPr>
          <p:spPr>
            <a:xfrm>
              <a:off x="5949941" y="3976585"/>
              <a:ext cx="1575486" cy="79700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값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1076E2-9A66-2B69-11A8-182B8467D6F0}"/>
                </a:ext>
              </a:extLst>
            </p:cNvPr>
            <p:cNvSpPr txBox="1"/>
            <p:nvPr/>
          </p:nvSpPr>
          <p:spPr>
            <a:xfrm>
              <a:off x="4191126" y="5179458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변수</a:t>
              </a:r>
              <a:r>
                <a:rPr lang="en-US" altLang="ko-KR" dirty="0"/>
                <a:t>1</a:t>
              </a:r>
              <a:endParaRPr lang="ko-KR" altLang="en-US" dirty="0"/>
            </a:p>
          </p:txBody>
        </p:sp>
        <p:pic>
          <p:nvPicPr>
            <p:cNvPr id="9" name="그림 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246C335E-7584-6B18-5B6F-DB9B2ECE39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978"/>
            <a:stretch/>
          </p:blipFill>
          <p:spPr>
            <a:xfrm>
              <a:off x="1125231" y="3516294"/>
              <a:ext cx="2068828" cy="1717591"/>
            </a:xfrm>
            <a:prstGeom prst="rect">
              <a:avLst/>
            </a:prstGeom>
          </p:spPr>
        </p:pic>
        <p:sp>
          <p:nvSpPr>
            <p:cNvPr id="10" name="화살표: 위로 구부러짐 9">
              <a:extLst>
                <a:ext uri="{FF2B5EF4-FFF2-40B4-BE49-F238E27FC236}">
                  <a16:creationId xmlns:a16="http://schemas.microsoft.com/office/drawing/2014/main" id="{D657F445-8E4B-459E-2B6E-C58324475C8E}"/>
                </a:ext>
              </a:extLst>
            </p:cNvPr>
            <p:cNvSpPr/>
            <p:nvPr/>
          </p:nvSpPr>
          <p:spPr>
            <a:xfrm rot="10800000">
              <a:off x="1911361" y="3080565"/>
              <a:ext cx="2478460" cy="1062681"/>
            </a:xfrm>
            <a:prstGeom prst="curved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6DFDBC-87F6-CE50-37F7-32FE61B78D3F}"/>
                </a:ext>
              </a:extLst>
            </p:cNvPr>
            <p:cNvSpPr txBox="1"/>
            <p:nvPr/>
          </p:nvSpPr>
          <p:spPr>
            <a:xfrm>
              <a:off x="1779805" y="5179458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변수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05375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변수 선언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스크래치 다른 변수의 값을 다른 변수 값에 대입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sz="1800" dirty="0"/>
              <a:t>변수</a:t>
            </a:r>
            <a:r>
              <a:rPr lang="en-US" altLang="ko-KR" sz="1800" dirty="0"/>
              <a:t>1 </a:t>
            </a:r>
            <a:r>
              <a:rPr lang="ko-KR" altLang="en-US" sz="1800" dirty="0"/>
              <a:t>에 값</a:t>
            </a:r>
            <a:r>
              <a:rPr lang="en-US" altLang="ko-KR" sz="1800" dirty="0"/>
              <a:t>(30) </a:t>
            </a:r>
            <a:r>
              <a:rPr lang="ko-KR" altLang="en-US" sz="1800" dirty="0"/>
              <a:t>대입</a:t>
            </a:r>
            <a:endParaRPr lang="en-US" altLang="ko-KR" sz="1800" dirty="0"/>
          </a:p>
          <a:p>
            <a:pPr lvl="1"/>
            <a:r>
              <a:rPr lang="ko-KR" altLang="en-US" sz="1800" dirty="0"/>
              <a:t>변수</a:t>
            </a:r>
            <a:r>
              <a:rPr lang="en-US" altLang="ko-KR" sz="1800" dirty="0"/>
              <a:t>1</a:t>
            </a:r>
            <a:r>
              <a:rPr lang="ko-KR" altLang="en-US" sz="1800" dirty="0"/>
              <a:t>의 값을 변수</a:t>
            </a:r>
            <a:r>
              <a:rPr lang="en-US" altLang="ko-KR" sz="1800" dirty="0"/>
              <a:t>2</a:t>
            </a:r>
            <a:r>
              <a:rPr lang="ko-KR" altLang="en-US" sz="1800" dirty="0"/>
              <a:t>에 대입</a:t>
            </a:r>
            <a:endParaRPr lang="en-US" altLang="ko-KR" sz="1800" dirty="0"/>
          </a:p>
          <a:p>
            <a:pPr lvl="1"/>
            <a:endParaRPr lang="en-US" altLang="ko-KR" b="1" dirty="0">
              <a:solidFill>
                <a:srgbClr val="0000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660DB7-B925-01B7-E3B2-4E8FF58DC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65400"/>
            <a:ext cx="6842125" cy="34864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022207-FC11-6942-F418-B3E295115E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86" t="6575" r="264" b="63712"/>
          <a:stretch/>
        </p:blipFill>
        <p:spPr>
          <a:xfrm>
            <a:off x="5883192" y="2565400"/>
            <a:ext cx="2109871" cy="16768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87BC2B-17D2-29A6-5AA3-6641B2067D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48" t="6799" r="146" b="64127"/>
          <a:stretch/>
        </p:blipFill>
        <p:spPr>
          <a:xfrm>
            <a:off x="5883193" y="3056512"/>
            <a:ext cx="2109870" cy="16179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396C5E-B6EC-2F34-68BF-87414C0B93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694" t="6516" r="208" b="64063"/>
          <a:stretch/>
        </p:blipFill>
        <p:spPr>
          <a:xfrm>
            <a:off x="5883191" y="3495380"/>
            <a:ext cx="2109871" cy="1626519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4490ACB-282D-3FDE-9CA6-A475F4B9522C}"/>
              </a:ext>
            </a:extLst>
          </p:cNvPr>
          <p:cNvCxnSpPr/>
          <p:nvPr/>
        </p:nvCxnSpPr>
        <p:spPr>
          <a:xfrm flipV="1">
            <a:off x="3746500" y="2819400"/>
            <a:ext cx="2136691" cy="73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C5634DE-1826-ADDD-4F5F-49B6CB47018B}"/>
              </a:ext>
            </a:extLst>
          </p:cNvPr>
          <p:cNvCxnSpPr>
            <a:cxnSpLocks/>
          </p:cNvCxnSpPr>
          <p:nvPr/>
        </p:nvCxnSpPr>
        <p:spPr>
          <a:xfrm flipV="1">
            <a:off x="5181600" y="3184525"/>
            <a:ext cx="701590" cy="795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CF11AEA-976C-0108-711A-68C948AA26DB}"/>
              </a:ext>
            </a:extLst>
          </p:cNvPr>
          <p:cNvCxnSpPr>
            <a:cxnSpLocks/>
          </p:cNvCxnSpPr>
          <p:nvPr/>
        </p:nvCxnSpPr>
        <p:spPr>
          <a:xfrm flipV="1">
            <a:off x="5397500" y="3666622"/>
            <a:ext cx="485690" cy="106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9749DE-9980-7010-30CD-090C94CA0E61}"/>
              </a:ext>
            </a:extLst>
          </p:cNvPr>
          <p:cNvSpPr/>
          <p:nvPr/>
        </p:nvSpPr>
        <p:spPr>
          <a:xfrm>
            <a:off x="5883190" y="2565398"/>
            <a:ext cx="549360" cy="356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19D382-6CEE-698D-B186-09D893B0B844}"/>
              </a:ext>
            </a:extLst>
          </p:cNvPr>
          <p:cNvSpPr/>
          <p:nvPr/>
        </p:nvSpPr>
        <p:spPr>
          <a:xfrm>
            <a:off x="5883190" y="3014965"/>
            <a:ext cx="549360" cy="356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A44FD0-0344-56A6-F400-BAFE9D49531A}"/>
              </a:ext>
            </a:extLst>
          </p:cNvPr>
          <p:cNvSpPr/>
          <p:nvPr/>
        </p:nvSpPr>
        <p:spPr>
          <a:xfrm>
            <a:off x="5883190" y="3486611"/>
            <a:ext cx="549360" cy="356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368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변수 선언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스크래치 두 변수의 값 바꾸기</a:t>
            </a:r>
            <a:endParaRPr lang="en-US" altLang="ko-KR" b="1" dirty="0">
              <a:solidFill>
                <a:srgbClr val="0000FF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C2D4957-33FA-3DD5-C967-67C505EC205D}"/>
              </a:ext>
            </a:extLst>
          </p:cNvPr>
          <p:cNvGrpSpPr/>
          <p:nvPr/>
        </p:nvGrpSpPr>
        <p:grpSpPr>
          <a:xfrm>
            <a:off x="2331408" y="2670606"/>
            <a:ext cx="4481183" cy="2684660"/>
            <a:chOff x="1371902" y="2638856"/>
            <a:chExt cx="4481183" cy="2684660"/>
          </a:xfrm>
        </p:grpSpPr>
        <p:pic>
          <p:nvPicPr>
            <p:cNvPr id="6" name="그림 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64B518E-5038-770F-A7AE-0CC6B998F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978"/>
            <a:stretch/>
          </p:blipFill>
          <p:spPr>
            <a:xfrm>
              <a:off x="3784257" y="3074585"/>
              <a:ext cx="2068828" cy="171759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F4F749D-C8F6-D886-F319-913DA0F1B977}"/>
                </a:ext>
              </a:extLst>
            </p:cNvPr>
            <p:cNvSpPr txBox="1"/>
            <p:nvPr/>
          </p:nvSpPr>
          <p:spPr>
            <a:xfrm>
              <a:off x="4818671" y="4574863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변수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  <p:pic>
          <p:nvPicPr>
            <p:cNvPr id="15" name="그림 1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7E287AC7-F361-B331-831A-675E52DF64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978"/>
            <a:stretch/>
          </p:blipFill>
          <p:spPr>
            <a:xfrm>
              <a:off x="1371902" y="3074585"/>
              <a:ext cx="2068828" cy="1717591"/>
            </a:xfrm>
            <a:prstGeom prst="rect">
              <a:avLst/>
            </a:prstGeom>
          </p:spPr>
        </p:pic>
        <p:sp>
          <p:nvSpPr>
            <p:cNvPr id="17" name="화살표: 위로 구부러짐 16">
              <a:extLst>
                <a:ext uri="{FF2B5EF4-FFF2-40B4-BE49-F238E27FC236}">
                  <a16:creationId xmlns:a16="http://schemas.microsoft.com/office/drawing/2014/main" id="{C5EBBFBD-E52F-CABE-1BFD-AE6FF9E987A8}"/>
                </a:ext>
              </a:extLst>
            </p:cNvPr>
            <p:cNvSpPr/>
            <p:nvPr/>
          </p:nvSpPr>
          <p:spPr>
            <a:xfrm rot="10800000">
              <a:off x="2158032" y="2638856"/>
              <a:ext cx="2478460" cy="1062681"/>
            </a:xfrm>
            <a:prstGeom prst="curved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08084F-5D38-A727-74B0-620B930EB2ED}"/>
                </a:ext>
              </a:extLst>
            </p:cNvPr>
            <p:cNvSpPr txBox="1"/>
            <p:nvPr/>
          </p:nvSpPr>
          <p:spPr>
            <a:xfrm>
              <a:off x="1548883" y="4574863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변수</a:t>
              </a:r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2" name="화살표: 위로 구부러짐 21">
              <a:extLst>
                <a:ext uri="{FF2B5EF4-FFF2-40B4-BE49-F238E27FC236}">
                  <a16:creationId xmlns:a16="http://schemas.microsoft.com/office/drawing/2014/main" id="{C69786DC-2D5A-A2B7-8FE8-D20D3CCD93B1}"/>
                </a:ext>
              </a:extLst>
            </p:cNvPr>
            <p:cNvSpPr/>
            <p:nvPr/>
          </p:nvSpPr>
          <p:spPr>
            <a:xfrm>
              <a:off x="2252290" y="4260835"/>
              <a:ext cx="2478460" cy="1062681"/>
            </a:xfrm>
            <a:prstGeom prst="curved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6220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변수 선언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스크래치 두 변수의 값 바꾸기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sz="1800" dirty="0"/>
              <a:t>변수</a:t>
            </a:r>
            <a:r>
              <a:rPr lang="en-US" altLang="ko-KR" sz="1800" dirty="0"/>
              <a:t>1 </a:t>
            </a:r>
            <a:r>
              <a:rPr lang="ko-KR" altLang="en-US" sz="1800" dirty="0"/>
              <a:t>과 변수</a:t>
            </a:r>
            <a:r>
              <a:rPr lang="en-US" altLang="ko-KR" sz="1800" dirty="0"/>
              <a:t>2 </a:t>
            </a:r>
            <a:r>
              <a:rPr lang="ko-KR" altLang="en-US" sz="1800" dirty="0"/>
              <a:t>에 값 대입</a:t>
            </a:r>
            <a:endParaRPr lang="en-US" altLang="ko-KR" sz="1800" dirty="0"/>
          </a:p>
          <a:p>
            <a:pPr lvl="1"/>
            <a:r>
              <a:rPr lang="ko-KR" altLang="en-US" sz="1800" dirty="0"/>
              <a:t>변수</a:t>
            </a:r>
            <a:r>
              <a:rPr lang="en-US" altLang="ko-KR" sz="1800" dirty="0"/>
              <a:t>1</a:t>
            </a:r>
            <a:r>
              <a:rPr lang="ko-KR" altLang="en-US" sz="1800" dirty="0"/>
              <a:t>과 변수</a:t>
            </a:r>
            <a:r>
              <a:rPr lang="en-US" altLang="ko-KR" sz="1800" dirty="0"/>
              <a:t>2</a:t>
            </a:r>
            <a:r>
              <a:rPr lang="ko-KR" altLang="en-US" sz="1800" dirty="0"/>
              <a:t>의 값을 바꾸기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9941ED-85A1-C114-EE25-43E7E22A8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65400"/>
            <a:ext cx="6842125" cy="34864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D1A1C7-A8DF-2486-3389-34D620F21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26" t="7103" b="63574"/>
          <a:stretch/>
        </p:blipFill>
        <p:spPr>
          <a:xfrm>
            <a:off x="5791589" y="2696292"/>
            <a:ext cx="2201474" cy="16979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CEB611-6BC3-9E3C-B88D-982034F55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26" t="6739" b="63938"/>
          <a:stretch/>
        </p:blipFill>
        <p:spPr>
          <a:xfrm>
            <a:off x="5791589" y="3320538"/>
            <a:ext cx="2201473" cy="169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40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변수 선언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스크래치 두 변수의 값 바꾸기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sz="1800" dirty="0"/>
              <a:t>변수</a:t>
            </a:r>
            <a:r>
              <a:rPr lang="en-US" altLang="ko-KR" sz="1800" dirty="0"/>
              <a:t>1</a:t>
            </a:r>
            <a:r>
              <a:rPr lang="ko-KR" altLang="en-US" sz="1800" dirty="0"/>
              <a:t>의 값을 잠시 임시에 대입</a:t>
            </a:r>
            <a:endParaRPr lang="en-US" altLang="ko-KR" sz="1800" dirty="0"/>
          </a:p>
          <a:p>
            <a:pPr lvl="1"/>
            <a:r>
              <a:rPr lang="ko-KR" altLang="en-US" sz="1800" dirty="0"/>
              <a:t>변수</a:t>
            </a:r>
            <a:r>
              <a:rPr lang="en-US" altLang="ko-KR" sz="1800" dirty="0"/>
              <a:t>2</a:t>
            </a:r>
            <a:r>
              <a:rPr lang="ko-KR" altLang="en-US" sz="1800" dirty="0"/>
              <a:t>의 값을 변수</a:t>
            </a:r>
            <a:r>
              <a:rPr lang="en-US" altLang="ko-KR" sz="1800" dirty="0"/>
              <a:t>1</a:t>
            </a:r>
            <a:r>
              <a:rPr lang="ko-KR" altLang="en-US" sz="1800" dirty="0"/>
              <a:t>에 대입</a:t>
            </a:r>
            <a:endParaRPr lang="en-US" altLang="ko-KR" sz="1800" dirty="0"/>
          </a:p>
          <a:p>
            <a:pPr lvl="1"/>
            <a:r>
              <a:rPr lang="ko-KR" altLang="en-US" sz="1800" dirty="0"/>
              <a:t>임시의 값을 변수 </a:t>
            </a:r>
            <a:r>
              <a:rPr lang="en-US" altLang="ko-KR" sz="1800" dirty="0"/>
              <a:t>2</a:t>
            </a:r>
            <a:r>
              <a:rPr lang="ko-KR" altLang="en-US" sz="1800" dirty="0"/>
              <a:t>에 대입</a:t>
            </a:r>
            <a:endParaRPr lang="en-US" altLang="ko-KR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9E3AB50-B90A-63FA-7474-5D308D685B30}"/>
              </a:ext>
            </a:extLst>
          </p:cNvPr>
          <p:cNvGrpSpPr/>
          <p:nvPr/>
        </p:nvGrpSpPr>
        <p:grpSpPr>
          <a:xfrm>
            <a:off x="724734" y="3018333"/>
            <a:ext cx="7692348" cy="2949982"/>
            <a:chOff x="443525" y="2906887"/>
            <a:chExt cx="8362857" cy="3218901"/>
          </a:xfrm>
        </p:grpSpPr>
        <p:pic>
          <p:nvPicPr>
            <p:cNvPr id="8" name="그림 7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D016994-B660-4A87-E6C8-E37290C68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978"/>
            <a:stretch/>
          </p:blipFill>
          <p:spPr>
            <a:xfrm>
              <a:off x="5615414" y="4277381"/>
              <a:ext cx="1395757" cy="115879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354EAF-E58B-FD45-F0D0-048F197454D5}"/>
                </a:ext>
              </a:extLst>
            </p:cNvPr>
            <p:cNvSpPr txBox="1"/>
            <p:nvPr/>
          </p:nvSpPr>
          <p:spPr>
            <a:xfrm>
              <a:off x="4435443" y="395696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임시</a:t>
              </a:r>
            </a:p>
          </p:txBody>
        </p:sp>
        <p:pic>
          <p:nvPicPr>
            <p:cNvPr id="10" name="그림 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94A7E5CF-BFB8-5BCB-CD59-261430BCFA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978"/>
            <a:stretch/>
          </p:blipFill>
          <p:spPr>
            <a:xfrm>
              <a:off x="2350046" y="4277380"/>
              <a:ext cx="1395757" cy="115879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3A44A1-2713-891D-E9DE-DB179917B11A}"/>
                </a:ext>
              </a:extLst>
            </p:cNvPr>
            <p:cNvSpPr txBox="1"/>
            <p:nvPr/>
          </p:nvSpPr>
          <p:spPr>
            <a:xfrm>
              <a:off x="1793094" y="47953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변수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  <p:pic>
          <p:nvPicPr>
            <p:cNvPr id="16" name="그림 1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0F8DB66D-6A0D-A6AE-AD41-E69B6BF926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978"/>
            <a:stretch/>
          </p:blipFill>
          <p:spPr>
            <a:xfrm>
              <a:off x="4032871" y="2906887"/>
              <a:ext cx="1395757" cy="11587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C7DE48-E9E6-8AB8-44EE-3F584B90F0C9}"/>
                </a:ext>
              </a:extLst>
            </p:cNvPr>
            <p:cNvSpPr txBox="1"/>
            <p:nvPr/>
          </p:nvSpPr>
          <p:spPr>
            <a:xfrm>
              <a:off x="6814649" y="4902277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변수</a:t>
              </a:r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1" name="화살표: 위로 구부러짐 20">
              <a:extLst>
                <a:ext uri="{FF2B5EF4-FFF2-40B4-BE49-F238E27FC236}">
                  <a16:creationId xmlns:a16="http://schemas.microsoft.com/office/drawing/2014/main" id="{6CE3FF67-B773-4D25-90B1-C25E733F4D86}"/>
                </a:ext>
              </a:extLst>
            </p:cNvPr>
            <p:cNvSpPr/>
            <p:nvPr/>
          </p:nvSpPr>
          <p:spPr>
            <a:xfrm rot="13463640">
              <a:off x="4589155" y="3076982"/>
              <a:ext cx="2432050" cy="1041400"/>
            </a:xfrm>
            <a:prstGeom prst="curved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화살표: 위로 구부러짐 23">
              <a:extLst>
                <a:ext uri="{FF2B5EF4-FFF2-40B4-BE49-F238E27FC236}">
                  <a16:creationId xmlns:a16="http://schemas.microsoft.com/office/drawing/2014/main" id="{6F7A3C3F-3009-D95D-FEF3-D6BF52BD3D6C}"/>
                </a:ext>
              </a:extLst>
            </p:cNvPr>
            <p:cNvSpPr/>
            <p:nvPr/>
          </p:nvSpPr>
          <p:spPr>
            <a:xfrm>
              <a:off x="2824405" y="4966998"/>
              <a:ext cx="3574940" cy="1158790"/>
            </a:xfrm>
            <a:prstGeom prst="curved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화살표: 위로 구부러짐 24">
              <a:extLst>
                <a:ext uri="{FF2B5EF4-FFF2-40B4-BE49-F238E27FC236}">
                  <a16:creationId xmlns:a16="http://schemas.microsoft.com/office/drawing/2014/main" id="{E35421E5-695C-0D83-B1B6-4DEAE9D2B769}"/>
                </a:ext>
              </a:extLst>
            </p:cNvPr>
            <p:cNvSpPr/>
            <p:nvPr/>
          </p:nvSpPr>
          <p:spPr>
            <a:xfrm rot="8198848">
              <a:off x="2242729" y="3122669"/>
              <a:ext cx="2432050" cy="1041400"/>
            </a:xfrm>
            <a:prstGeom prst="curved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919373-5350-00FA-47EE-7C6A2AF10D4D}"/>
                </a:ext>
              </a:extLst>
            </p:cNvPr>
            <p:cNvSpPr txBox="1"/>
            <p:nvPr/>
          </p:nvSpPr>
          <p:spPr>
            <a:xfrm>
              <a:off x="6166494" y="3070022"/>
              <a:ext cx="2639888" cy="403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000FF"/>
                  </a:solidFill>
                </a:rPr>
                <a:t>1. (</a:t>
              </a:r>
              <a:r>
                <a:rPr lang="ko-KR" altLang="en-US" b="1" dirty="0">
                  <a:solidFill>
                    <a:srgbClr val="0000FF"/>
                  </a:solidFill>
                </a:rPr>
                <a:t>변수</a:t>
              </a:r>
              <a:r>
                <a:rPr lang="en-US" altLang="ko-KR" b="1" dirty="0">
                  <a:solidFill>
                    <a:srgbClr val="0000FF"/>
                  </a:solidFill>
                </a:rPr>
                <a:t>1 </a:t>
              </a:r>
              <a:r>
                <a:rPr lang="en-US" altLang="ko-KR" b="1" dirty="0">
                  <a:solidFill>
                    <a:srgbClr val="0000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→ </a:t>
              </a:r>
              <a:r>
                <a:rPr lang="ko-KR" altLang="en-US" b="1" dirty="0">
                  <a:solidFill>
                    <a:srgbClr val="0000FF"/>
                  </a:solidFill>
                </a:rPr>
                <a:t>임시</a:t>
              </a:r>
              <a:r>
                <a:rPr lang="en-US" altLang="ko-KR" b="1" dirty="0">
                  <a:solidFill>
                    <a:srgbClr val="0000FF"/>
                  </a:solidFill>
                </a:rPr>
                <a:t>)</a:t>
              </a:r>
              <a:r>
                <a:rPr lang="ko-KR" altLang="en-US" b="1" dirty="0">
                  <a:solidFill>
                    <a:srgbClr val="0000FF"/>
                  </a:solidFill>
                </a:rPr>
                <a:t>안녕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BBBA612-0D87-46F2-775F-C6CD715B998F}"/>
                </a:ext>
              </a:extLst>
            </p:cNvPr>
            <p:cNvSpPr txBox="1"/>
            <p:nvPr/>
          </p:nvSpPr>
          <p:spPr>
            <a:xfrm>
              <a:off x="3275893" y="5391971"/>
              <a:ext cx="2610261" cy="403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000FF"/>
                  </a:solidFill>
                </a:rPr>
                <a:t>2. (</a:t>
              </a:r>
              <a:r>
                <a:rPr lang="ko-KR" altLang="en-US" b="1" dirty="0">
                  <a:solidFill>
                    <a:srgbClr val="0000FF"/>
                  </a:solidFill>
                </a:rPr>
                <a:t>변수</a:t>
              </a:r>
              <a:r>
                <a:rPr lang="en-US" altLang="ko-KR" b="1" dirty="0">
                  <a:solidFill>
                    <a:srgbClr val="0000FF"/>
                  </a:solidFill>
                </a:rPr>
                <a:t>2 </a:t>
              </a:r>
              <a:r>
                <a:rPr lang="en-US" altLang="ko-KR" b="1" dirty="0">
                  <a:solidFill>
                    <a:srgbClr val="0000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→ </a:t>
              </a:r>
              <a:r>
                <a:rPr lang="ko-KR" altLang="en-US" b="1" dirty="0">
                  <a:solidFill>
                    <a:srgbClr val="0000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변수</a:t>
              </a:r>
              <a:r>
                <a:rPr lang="en-US" altLang="ko-KR" b="1" dirty="0">
                  <a:solidFill>
                    <a:srgbClr val="0000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US" altLang="ko-KR" b="1" dirty="0">
                  <a:solidFill>
                    <a:srgbClr val="0000FF"/>
                  </a:solidFill>
                </a:rPr>
                <a:t>)</a:t>
              </a:r>
              <a:r>
                <a:rPr lang="ko-KR" altLang="en-US" b="1" dirty="0">
                  <a:solidFill>
                    <a:srgbClr val="0000FF"/>
                  </a:solidFill>
                </a:rPr>
                <a:t> </a:t>
              </a:r>
              <a:r>
                <a:rPr lang="en-US" altLang="ko-KR" b="1" dirty="0">
                  <a:solidFill>
                    <a:srgbClr val="0000FF"/>
                  </a:solidFill>
                </a:rPr>
                <a:t>30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EA3A217-C2BC-A3A1-7F3F-B74B73BD263D}"/>
                </a:ext>
              </a:extLst>
            </p:cNvPr>
            <p:cNvSpPr txBox="1"/>
            <p:nvPr/>
          </p:nvSpPr>
          <p:spPr>
            <a:xfrm>
              <a:off x="443525" y="3055255"/>
              <a:ext cx="2699140" cy="403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000FF"/>
                  </a:solidFill>
                </a:rPr>
                <a:t>3. (</a:t>
              </a:r>
              <a:r>
                <a:rPr lang="ko-KR" altLang="en-US" b="1" dirty="0">
                  <a:solidFill>
                    <a:srgbClr val="0000FF"/>
                  </a:solidFill>
                </a:rPr>
                <a:t>임시</a:t>
              </a:r>
              <a:r>
                <a:rPr lang="en-US" altLang="ko-KR" b="1" dirty="0">
                  <a:solidFill>
                    <a:srgbClr val="0000FF"/>
                  </a:solidFill>
                </a:rPr>
                <a:t> </a:t>
              </a:r>
              <a:r>
                <a:rPr lang="en-US" altLang="ko-KR" b="1" dirty="0">
                  <a:solidFill>
                    <a:srgbClr val="0000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→ </a:t>
              </a:r>
              <a:r>
                <a:rPr lang="ko-KR" altLang="en-US" b="1" dirty="0">
                  <a:solidFill>
                    <a:srgbClr val="0000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변수</a:t>
              </a:r>
              <a:r>
                <a:rPr lang="en-US" altLang="ko-KR" b="1" dirty="0">
                  <a:solidFill>
                    <a:srgbClr val="0000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altLang="ko-KR" b="1" dirty="0">
                  <a:solidFill>
                    <a:srgbClr val="0000FF"/>
                  </a:solidFill>
                </a:rPr>
                <a:t>)</a:t>
              </a:r>
              <a:r>
                <a:rPr lang="ko-KR" altLang="en-US" b="1" dirty="0">
                  <a:solidFill>
                    <a:srgbClr val="0000FF"/>
                  </a:solidFill>
                </a:rPr>
                <a:t> 안녕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227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변수 선언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스크래치 두 변수의 값 바꾸기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endParaRPr lang="en-US" altLang="ko-KR" b="1" dirty="0">
              <a:solidFill>
                <a:srgbClr val="0000FF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65B574-9BFF-4434-BA15-381CE4BC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7" y="2571419"/>
            <a:ext cx="6842125" cy="348648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12FF3B8-B1E7-9158-9EF0-BEC7350B46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22" t="6992" b="64093"/>
          <a:stretch/>
        </p:blipFill>
        <p:spPr>
          <a:xfrm>
            <a:off x="5740346" y="2848906"/>
            <a:ext cx="2252716" cy="17448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C47231A-5C97-A50D-200F-E834070702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754" t="7248" b="64708"/>
          <a:stretch/>
        </p:blipFill>
        <p:spPr>
          <a:xfrm>
            <a:off x="5740342" y="3354168"/>
            <a:ext cx="2252717" cy="166263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828BE33-D802-5286-310E-8CA5D867CA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682" t="6551" b="64866"/>
          <a:stretch/>
        </p:blipFill>
        <p:spPr>
          <a:xfrm>
            <a:off x="5740344" y="3834080"/>
            <a:ext cx="2252715" cy="168831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75C4509-6948-5CEF-E6B8-77832F713DF2}"/>
              </a:ext>
            </a:extLst>
          </p:cNvPr>
          <p:cNvSpPr txBox="1"/>
          <p:nvPr/>
        </p:nvSpPr>
        <p:spPr>
          <a:xfrm>
            <a:off x="6309359" y="2899464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latin typeface="+mn-ea"/>
              </a:rPr>
              <a:t>0. </a:t>
            </a:r>
            <a:r>
              <a:rPr lang="ko-KR" altLang="en-US" b="1" dirty="0">
                <a:solidFill>
                  <a:srgbClr val="0000FF"/>
                </a:solidFill>
                <a:latin typeface="+mn-ea"/>
              </a:rPr>
              <a:t>시작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39DD7D-AF00-9B9D-A7CA-3586A8918F58}"/>
              </a:ext>
            </a:extLst>
          </p:cNvPr>
          <p:cNvSpPr txBox="1"/>
          <p:nvPr/>
        </p:nvSpPr>
        <p:spPr>
          <a:xfrm>
            <a:off x="6309359" y="3392051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latin typeface="+mn-ea"/>
              </a:rPr>
              <a:t>1. (</a:t>
            </a:r>
            <a:r>
              <a:rPr lang="ko-KR" altLang="en-US" b="1" dirty="0">
                <a:solidFill>
                  <a:srgbClr val="0000FF"/>
                </a:solidFill>
                <a:latin typeface="+mn-ea"/>
              </a:rPr>
              <a:t>변수</a:t>
            </a:r>
            <a:r>
              <a:rPr lang="en-US" altLang="ko-KR" b="1" dirty="0">
                <a:solidFill>
                  <a:srgbClr val="0000FF"/>
                </a:solidFill>
                <a:latin typeface="+mn-ea"/>
              </a:rPr>
              <a:t>1 </a:t>
            </a:r>
            <a:r>
              <a:rPr lang="en-US" altLang="ko-KR" b="1" dirty="0">
                <a:solidFill>
                  <a:srgbClr val="0000FF"/>
                </a:solidFill>
                <a:latin typeface="+mn-ea"/>
                <a:cs typeface="Calibri" panose="020F0502020204030204" pitchFamily="34" charset="0"/>
              </a:rPr>
              <a:t>→ </a:t>
            </a:r>
            <a:r>
              <a:rPr lang="ko-KR" altLang="en-US" b="1" dirty="0">
                <a:solidFill>
                  <a:srgbClr val="0000FF"/>
                </a:solidFill>
                <a:latin typeface="+mn-ea"/>
              </a:rPr>
              <a:t>임시</a:t>
            </a:r>
            <a:r>
              <a:rPr lang="en-US" altLang="ko-KR" b="1" dirty="0">
                <a:solidFill>
                  <a:srgbClr val="0000FF"/>
                </a:solidFill>
                <a:latin typeface="+mn-ea"/>
              </a:rPr>
              <a:t>)</a:t>
            </a:r>
            <a:r>
              <a:rPr lang="ko-KR" altLang="en-US" b="1" dirty="0">
                <a:solidFill>
                  <a:srgbClr val="0000FF"/>
                </a:solidFill>
                <a:latin typeface="+mn-ea"/>
              </a:rPr>
              <a:t>안녕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9F1EA3-AE0F-67E4-D6DB-FF8315F272FE}"/>
              </a:ext>
            </a:extLst>
          </p:cNvPr>
          <p:cNvSpPr txBox="1"/>
          <p:nvPr/>
        </p:nvSpPr>
        <p:spPr>
          <a:xfrm>
            <a:off x="6309359" y="3935196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latin typeface="+mn-ea"/>
              </a:rPr>
              <a:t>2. (</a:t>
            </a:r>
            <a:r>
              <a:rPr lang="ko-KR" altLang="en-US" b="1" dirty="0">
                <a:solidFill>
                  <a:srgbClr val="0000FF"/>
                </a:solidFill>
                <a:latin typeface="+mn-ea"/>
              </a:rPr>
              <a:t>변수</a:t>
            </a:r>
            <a:r>
              <a:rPr lang="en-US" altLang="ko-KR" b="1" dirty="0">
                <a:solidFill>
                  <a:srgbClr val="0000FF"/>
                </a:solidFill>
                <a:latin typeface="+mn-ea"/>
              </a:rPr>
              <a:t>2 </a:t>
            </a:r>
            <a:r>
              <a:rPr lang="en-US" altLang="ko-KR" b="1" dirty="0">
                <a:solidFill>
                  <a:srgbClr val="0000FF"/>
                </a:solidFill>
                <a:latin typeface="+mn-ea"/>
                <a:cs typeface="Calibri" panose="020F0502020204030204" pitchFamily="34" charset="0"/>
              </a:rPr>
              <a:t>→ </a:t>
            </a:r>
            <a:r>
              <a:rPr lang="ko-KR" altLang="en-US" b="1" dirty="0">
                <a:solidFill>
                  <a:srgbClr val="0000FF"/>
                </a:solidFill>
                <a:latin typeface="+mn-ea"/>
                <a:cs typeface="Calibri" panose="020F0502020204030204" pitchFamily="34" charset="0"/>
              </a:rPr>
              <a:t>변수</a:t>
            </a:r>
            <a:r>
              <a:rPr lang="en-US" altLang="ko-KR" b="1" dirty="0">
                <a:solidFill>
                  <a:srgbClr val="0000FF"/>
                </a:solidFill>
                <a:latin typeface="+mn-ea"/>
                <a:cs typeface="Calibri" panose="020F0502020204030204" pitchFamily="34" charset="0"/>
              </a:rPr>
              <a:t>1</a:t>
            </a:r>
            <a:r>
              <a:rPr lang="en-US" altLang="ko-KR" b="1" dirty="0">
                <a:solidFill>
                  <a:srgbClr val="0000FF"/>
                </a:solidFill>
                <a:latin typeface="+mn-ea"/>
              </a:rPr>
              <a:t>)</a:t>
            </a:r>
            <a:r>
              <a:rPr lang="ko-KR" altLang="en-US" b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0000FF"/>
                </a:solidFill>
                <a:latin typeface="+mn-ea"/>
              </a:rPr>
              <a:t>30</a:t>
            </a:r>
            <a:endParaRPr lang="ko-KR" altLang="en-US" b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4F0F03-36C4-659E-7A80-E153AC2EB5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379" t="6937" r="-2" b="64322"/>
          <a:stretch/>
        </p:blipFill>
        <p:spPr>
          <a:xfrm>
            <a:off x="5740342" y="4363562"/>
            <a:ext cx="2263485" cy="168831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6C6A391-083B-D12D-9DE6-B14410C63585}"/>
              </a:ext>
            </a:extLst>
          </p:cNvPr>
          <p:cNvSpPr txBox="1"/>
          <p:nvPr/>
        </p:nvSpPr>
        <p:spPr>
          <a:xfrm>
            <a:off x="6309359" y="4414120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latin typeface="+mn-ea"/>
              </a:rPr>
              <a:t>3. (</a:t>
            </a:r>
            <a:r>
              <a:rPr lang="ko-KR" altLang="en-US" b="1" dirty="0">
                <a:solidFill>
                  <a:srgbClr val="0000FF"/>
                </a:solidFill>
                <a:latin typeface="+mn-ea"/>
              </a:rPr>
              <a:t>임시</a:t>
            </a:r>
            <a:r>
              <a:rPr lang="en-US" altLang="ko-KR" b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0000FF"/>
                </a:solidFill>
                <a:latin typeface="+mn-ea"/>
                <a:cs typeface="Calibri" panose="020F0502020204030204" pitchFamily="34" charset="0"/>
              </a:rPr>
              <a:t>→ </a:t>
            </a:r>
            <a:r>
              <a:rPr lang="ko-KR" altLang="en-US" b="1" dirty="0">
                <a:solidFill>
                  <a:srgbClr val="0000FF"/>
                </a:solidFill>
                <a:latin typeface="+mn-ea"/>
                <a:cs typeface="Calibri" panose="020F0502020204030204" pitchFamily="34" charset="0"/>
              </a:rPr>
              <a:t>변수</a:t>
            </a:r>
            <a:r>
              <a:rPr lang="en-US" altLang="ko-KR" b="1" dirty="0">
                <a:solidFill>
                  <a:srgbClr val="0000FF"/>
                </a:solidFill>
                <a:latin typeface="+mn-ea"/>
                <a:cs typeface="Calibri" panose="020F0502020204030204" pitchFamily="34" charset="0"/>
              </a:rPr>
              <a:t>2</a:t>
            </a:r>
            <a:r>
              <a:rPr lang="en-US" altLang="ko-KR" b="1" dirty="0">
                <a:solidFill>
                  <a:srgbClr val="0000FF"/>
                </a:solidFill>
                <a:latin typeface="+mn-ea"/>
              </a:rPr>
              <a:t>)</a:t>
            </a:r>
            <a:r>
              <a:rPr lang="ko-KR" altLang="en-US" b="1" dirty="0">
                <a:solidFill>
                  <a:srgbClr val="0000FF"/>
                </a:solidFill>
                <a:latin typeface="+mn-ea"/>
              </a:rPr>
              <a:t> 안녕</a:t>
            </a:r>
          </a:p>
        </p:txBody>
      </p:sp>
    </p:spTree>
    <p:extLst>
      <p:ext uri="{BB962C8B-B14F-4D97-AF65-F5344CB8AC3E}">
        <p14:creationId xmlns:p14="http://schemas.microsoft.com/office/powerpoint/2010/main" val="921182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파이썬 변수 선언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파이썬 변수 할당</a:t>
            </a:r>
            <a:endParaRPr lang="en-US" altLang="ko-KR" b="1" dirty="0">
              <a:solidFill>
                <a:srgbClr val="0000FF"/>
              </a:solidFill>
            </a:endParaRPr>
          </a:p>
          <a:p>
            <a:endParaRPr lang="en-US" altLang="ko-KR" b="1" dirty="0">
              <a:solidFill>
                <a:srgbClr val="0000FF"/>
              </a:solidFill>
            </a:endParaRPr>
          </a:p>
          <a:p>
            <a:endParaRPr lang="en-US" altLang="ko-KR" b="1" dirty="0">
              <a:solidFill>
                <a:srgbClr val="0000FF"/>
              </a:solidFill>
            </a:endParaRPr>
          </a:p>
          <a:p>
            <a:r>
              <a:rPr lang="ko-KR" altLang="en-US" b="1" dirty="0">
                <a:solidFill>
                  <a:srgbClr val="0000FF"/>
                </a:solidFill>
              </a:rPr>
              <a:t>파이썬 변수 할당 예시</a:t>
            </a:r>
            <a:endParaRPr lang="en-US" altLang="ko-KR" b="1" dirty="0">
              <a:solidFill>
                <a:srgbClr val="00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74E43D-5804-4141-E5DE-B53B4AE2B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8" y="1721330"/>
            <a:ext cx="1295400" cy="523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459F2A-7C1F-B795-A7A4-74B44D78F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8" y="3206255"/>
            <a:ext cx="4313322" cy="12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07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파이썬 변수 선언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파이썬 변수 할당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sz="1800" dirty="0"/>
              <a:t>파이썬 </a:t>
            </a:r>
            <a:r>
              <a:rPr lang="ko-KR" altLang="en-US" sz="1800" dirty="0" err="1"/>
              <a:t>튜터와</a:t>
            </a:r>
            <a:r>
              <a:rPr lang="ko-KR" altLang="en-US" sz="1800" dirty="0"/>
              <a:t> 프레임</a:t>
            </a:r>
            <a:br>
              <a:rPr lang="en-US" altLang="ko-KR" sz="1800" dirty="0"/>
            </a:br>
            <a:r>
              <a:rPr lang="ko-KR" altLang="en-US" sz="1800" dirty="0"/>
              <a:t>변수 할당은 컴퓨터 메모리 상에서 이루어지며</a:t>
            </a:r>
            <a:r>
              <a:rPr lang="en-US" altLang="ko-KR" sz="1800" dirty="0"/>
              <a:t>,</a:t>
            </a:r>
            <a:r>
              <a:rPr lang="ko-KR" altLang="en-US" sz="1800" dirty="0"/>
              <a:t> 변수와 변수에 할당된 갑 사이의 관계는 프레임</a:t>
            </a:r>
            <a:r>
              <a:rPr lang="en-US" altLang="ko-KR" sz="1800" dirty="0"/>
              <a:t>(frame)</a:t>
            </a:r>
            <a:r>
              <a:rPr lang="ko-KR" altLang="en-US" sz="1800" dirty="0"/>
              <a:t>을 통해 관리된다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br>
              <a:rPr lang="en-US" altLang="ko-KR" sz="1800" dirty="0"/>
            </a:br>
            <a:r>
              <a:rPr lang="ko-KR" altLang="en-US" sz="1800" dirty="0"/>
              <a:t>메모리 상에서 일어나는 변화를 눈으로 볼 수는 없지만</a:t>
            </a:r>
            <a:r>
              <a:rPr lang="en-US" altLang="ko-KR" sz="1800" dirty="0"/>
              <a:t>,</a:t>
            </a:r>
            <a:r>
              <a:rPr lang="ko-KR" altLang="en-US" sz="1800" dirty="0"/>
              <a:t> 파이썬 </a:t>
            </a:r>
            <a:r>
              <a:rPr lang="ko-KR" altLang="en-US" sz="1800" dirty="0" err="1"/>
              <a:t>튜터를</a:t>
            </a:r>
            <a:r>
              <a:rPr lang="ko-KR" altLang="en-US" sz="1800" dirty="0"/>
              <a:t> 이용하면 프레임의 변화를 시각적으로 추적할 수 있다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r>
              <a:rPr lang="en-US" altLang="ko-KR" sz="1800" dirty="0"/>
              <a:t> </a:t>
            </a:r>
          </a:p>
          <a:p>
            <a:pPr lvl="1"/>
            <a:r>
              <a:rPr lang="ko-KR" altLang="en-US" sz="1800" dirty="0"/>
              <a:t>앞서 변수 세개의 할당을 실행하면 프레임이 어떻게 변하는지 파이썬 </a:t>
            </a:r>
            <a:r>
              <a:rPr lang="ko-KR" altLang="en-US" sz="1800" dirty="0" err="1"/>
              <a:t>튜터</a:t>
            </a:r>
            <a:r>
              <a:rPr lang="en-US" altLang="ko-KR" sz="1800" dirty="0"/>
              <a:t>(</a:t>
            </a:r>
            <a:r>
              <a:rPr lang="en-US" altLang="ko-KR" sz="1800" dirty="0">
                <a:hlinkClick r:id="rId2"/>
              </a:rPr>
              <a:t>https://pythontutor.com/</a:t>
            </a:r>
            <a:r>
              <a:rPr lang="en-US" altLang="ko-KR" sz="1800" dirty="0"/>
              <a:t>)</a:t>
            </a:r>
            <a:r>
              <a:rPr lang="ko-KR" altLang="en-US" sz="1800" dirty="0"/>
              <a:t>에 접속해서 확인할 수 있다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6137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파이썬 변수 선언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000FF"/>
                </a:solidFill>
              </a:rPr>
              <a:t>파이썬 </a:t>
            </a:r>
            <a:r>
              <a:rPr lang="ko-KR" altLang="en-US" b="1" dirty="0" err="1">
                <a:solidFill>
                  <a:srgbClr val="0000FF"/>
                </a:solidFill>
              </a:rPr>
              <a:t>튜터</a:t>
            </a:r>
            <a:r>
              <a:rPr lang="ko-KR" altLang="en-US" b="1" dirty="0">
                <a:solidFill>
                  <a:srgbClr val="0000FF"/>
                </a:solidFill>
              </a:rPr>
              <a:t> 예제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변수 </a:t>
            </a:r>
            <a:r>
              <a:rPr lang="en-US" altLang="ko-KR" dirty="0"/>
              <a:t>hour</a:t>
            </a:r>
            <a:r>
              <a:rPr lang="ko-KR" altLang="en-US" dirty="0"/>
              <a:t>과 변수 </a:t>
            </a:r>
            <a:r>
              <a:rPr lang="en-US" altLang="ko-KR" dirty="0"/>
              <a:t>minutes</a:t>
            </a:r>
            <a:r>
              <a:rPr lang="ko-KR" altLang="en-US" dirty="0"/>
              <a:t>가 생성되었다가 사라진다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4D36F5-D8D0-547B-F1C0-C03133DC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694947"/>
            <a:ext cx="32575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28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파이썬 변수 선언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변수 </a:t>
            </a:r>
            <a:r>
              <a:rPr lang="ko-KR" altLang="en-US" b="1" dirty="0" err="1">
                <a:solidFill>
                  <a:srgbClr val="0000FF"/>
                </a:solidFill>
              </a:rPr>
              <a:t>이름짓기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sz="1800" dirty="0"/>
              <a:t>변수의 이름은 임의로 지정할</a:t>
            </a:r>
            <a:r>
              <a:rPr lang="en-US" altLang="ko-KR" sz="1800" dirty="0"/>
              <a:t> </a:t>
            </a:r>
            <a:r>
              <a:rPr lang="ko-KR" altLang="en-US" sz="1800" dirty="0"/>
              <a:t>수 있다</a:t>
            </a:r>
            <a:r>
              <a:rPr lang="en-US" altLang="ko-KR" sz="1800" dirty="0"/>
              <a:t>.</a:t>
            </a:r>
            <a:r>
              <a:rPr lang="ko-KR" altLang="en-US" sz="1800" dirty="0"/>
              <a:t> 하지만 할당되는 값과 연관된 이름으로 지으면 나중에 변수를 관리하는데 유리하다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lvl="1"/>
            <a:r>
              <a:rPr lang="ko-KR" altLang="en-US" sz="1800" dirty="0"/>
              <a:t>예를 들어</a:t>
            </a:r>
            <a:r>
              <a:rPr lang="en-US" altLang="ko-KR" sz="1800" dirty="0"/>
              <a:t>,</a:t>
            </a:r>
            <a:r>
              <a:rPr lang="ko-KR" altLang="en-US" sz="1800" dirty="0"/>
              <a:t> 농구 시함에서 </a:t>
            </a:r>
            <a:r>
              <a:rPr lang="en-US" altLang="ko-KR" sz="1800" dirty="0"/>
              <a:t>A</a:t>
            </a:r>
            <a:r>
              <a:rPr lang="ko-KR" altLang="en-US" sz="1800" dirty="0"/>
              <a:t>팀과 </a:t>
            </a:r>
            <a:r>
              <a:rPr lang="en-US" altLang="ko-KR" sz="1800" dirty="0"/>
              <a:t>B</a:t>
            </a:r>
            <a:r>
              <a:rPr lang="ko-KR" altLang="en-US" sz="1800" dirty="0"/>
              <a:t>팀의 점수를 가리키는 변수를 선언하는 경우</a:t>
            </a:r>
            <a:r>
              <a:rPr lang="en-US" altLang="ko-KR" sz="1800" dirty="0"/>
              <a:t>,</a:t>
            </a:r>
            <a:br>
              <a:rPr lang="en-US" altLang="ko-KR" sz="1800" dirty="0"/>
            </a:br>
            <a:br>
              <a:rPr lang="en-US" altLang="ko-KR" sz="1800" dirty="0"/>
            </a:br>
            <a:br>
              <a:rPr lang="en-US" altLang="ko-KR" sz="1800" dirty="0"/>
            </a:br>
            <a:br>
              <a:rPr lang="en-US" altLang="ko-KR" sz="1800" dirty="0"/>
            </a:br>
            <a:r>
              <a:rPr lang="ko-KR" altLang="en-US" sz="1800" dirty="0"/>
              <a:t>이라고 하기 보다는 </a:t>
            </a:r>
            <a:br>
              <a:rPr lang="en-US" altLang="ko-KR" sz="1800" dirty="0"/>
            </a:br>
            <a:br>
              <a:rPr lang="en-US" altLang="ko-KR" sz="1800" dirty="0"/>
            </a:br>
            <a:br>
              <a:rPr lang="en-US" altLang="ko-KR" sz="1800" dirty="0"/>
            </a:br>
            <a:br>
              <a:rPr lang="en-US" altLang="ko-KR" sz="1800" dirty="0"/>
            </a:br>
            <a:r>
              <a:rPr lang="ko-KR" altLang="en-US" sz="1800" dirty="0" err="1"/>
              <a:t>라고</a:t>
            </a:r>
            <a:r>
              <a:rPr lang="ko-KR" altLang="en-US" sz="1800" dirty="0"/>
              <a:t> 선언하는 것이 변수의 의미를 파악하는데 쉽다</a:t>
            </a:r>
            <a:r>
              <a:rPr lang="en-US" altLang="ko-KR" sz="1800" dirty="0"/>
              <a:t>.</a:t>
            </a:r>
            <a:r>
              <a:rPr lang="ko-KR" altLang="en-US" sz="1800" dirty="0"/>
              <a:t>   </a:t>
            </a:r>
            <a:endParaRPr lang="en-US" altLang="ko-KR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F569E6-20A7-3F6D-FE3D-26C8FB3C8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53" y="3067695"/>
            <a:ext cx="1328041" cy="7226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74F1C3-7CDA-4B8D-FC02-ECF795077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53" y="4425606"/>
            <a:ext cx="12954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88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/>
              <a:t>변수의 종류</a:t>
            </a:r>
            <a:endParaRPr lang="en-US" altLang="ko-KR" sz="3200" b="1" dirty="0"/>
          </a:p>
          <a:p>
            <a:pPr>
              <a:lnSpc>
                <a:spcPct val="150000"/>
              </a:lnSpc>
            </a:pPr>
            <a:r>
              <a:rPr lang="ko-KR" altLang="en-US" sz="3200" b="1" dirty="0"/>
              <a:t>스크래치 변수 선언</a:t>
            </a:r>
            <a:endParaRPr lang="en-US" altLang="ko-KR" sz="3200" b="1" dirty="0"/>
          </a:p>
          <a:p>
            <a:pPr>
              <a:lnSpc>
                <a:spcPct val="150000"/>
              </a:lnSpc>
            </a:pPr>
            <a:r>
              <a:rPr lang="ko-KR" altLang="en-US" sz="3200" b="1" dirty="0"/>
              <a:t>파이썬 변수 선언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213813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파이썬 변수 선언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변수 </a:t>
            </a:r>
            <a:r>
              <a:rPr lang="ko-KR" altLang="en-US" b="1" dirty="0" err="1">
                <a:solidFill>
                  <a:srgbClr val="0000FF"/>
                </a:solidFill>
              </a:rPr>
              <a:t>이름짓기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sz="1800" dirty="0"/>
              <a:t>규칙</a:t>
            </a:r>
            <a:endParaRPr lang="en-US" altLang="ko-KR" sz="1800" dirty="0"/>
          </a:p>
          <a:p>
            <a:pPr lvl="2"/>
            <a:r>
              <a:rPr lang="ko-KR" altLang="en-US" sz="1800" dirty="0"/>
              <a:t>알파벳</a:t>
            </a:r>
            <a:r>
              <a:rPr lang="en-US" altLang="ko-KR" sz="1800" dirty="0"/>
              <a:t>, </a:t>
            </a:r>
            <a:r>
              <a:rPr lang="ko-KR" altLang="en-US" sz="1800" dirty="0"/>
              <a:t>숫자</a:t>
            </a:r>
            <a:r>
              <a:rPr lang="en-US" altLang="ko-KR" sz="1800" dirty="0"/>
              <a:t>, </a:t>
            </a:r>
            <a:r>
              <a:rPr lang="ko-KR" altLang="en-US" sz="1800" dirty="0"/>
              <a:t>밑줄</a:t>
            </a:r>
            <a:r>
              <a:rPr lang="en-US" altLang="ko-KR" sz="1800" dirty="0"/>
              <a:t>(_, underscore) </a:t>
            </a:r>
            <a:r>
              <a:rPr lang="ko-KR" altLang="en-US" sz="1800" dirty="0"/>
              <a:t>등을 조합해서 임의로 조합해서 사용한다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br>
              <a:rPr lang="en-US" altLang="ko-KR" sz="2000" dirty="0"/>
            </a:br>
            <a:br>
              <a:rPr lang="en-US" altLang="ko-KR" sz="2000" dirty="0"/>
            </a:br>
            <a:endParaRPr lang="en-US" altLang="ko-KR" sz="2000" dirty="0"/>
          </a:p>
          <a:p>
            <a:pPr lvl="2"/>
            <a:r>
              <a:rPr lang="ko-KR" altLang="en-US" sz="1800" dirty="0"/>
              <a:t>마침표</a:t>
            </a:r>
            <a:r>
              <a:rPr lang="en-US" altLang="ko-KR" sz="1800" dirty="0"/>
              <a:t>(.), </a:t>
            </a:r>
            <a:r>
              <a:rPr lang="ko-KR" altLang="en-US" sz="1800" dirty="0"/>
              <a:t>연산 기호</a:t>
            </a:r>
            <a:r>
              <a:rPr lang="en-US" altLang="ko-KR" sz="1800" dirty="0"/>
              <a:t>(+, -, *, /, !, %), </a:t>
            </a:r>
            <a:r>
              <a:rPr lang="ko-KR" altLang="en-US" sz="1800" dirty="0" err="1"/>
              <a:t>골뱅이</a:t>
            </a:r>
            <a:r>
              <a:rPr lang="ko-KR" altLang="en-US" sz="1800" dirty="0"/>
              <a:t> 기호</a:t>
            </a:r>
            <a:r>
              <a:rPr lang="en-US" altLang="ko-KR" sz="1800" dirty="0"/>
              <a:t>(@), </a:t>
            </a:r>
            <a:r>
              <a:rPr lang="ko-KR" altLang="en-US" sz="1800" dirty="0"/>
              <a:t>물결 기호</a:t>
            </a:r>
            <a:r>
              <a:rPr lang="en-US" altLang="ko-KR" sz="1800" dirty="0"/>
              <a:t>(~), </a:t>
            </a:r>
            <a:r>
              <a:rPr lang="ko-KR" altLang="en-US" sz="1800" dirty="0"/>
              <a:t>공백</a:t>
            </a:r>
            <a:r>
              <a:rPr lang="en-US" altLang="ko-KR" sz="1800" dirty="0"/>
              <a:t>space </a:t>
            </a:r>
            <a:r>
              <a:rPr lang="ko-KR" altLang="en-US" sz="1800" dirty="0"/>
              <a:t>은 사용할 수 없다</a:t>
            </a:r>
            <a:r>
              <a:rPr lang="en-US" altLang="ko-KR" sz="1800" dirty="0"/>
              <a:t>.</a:t>
            </a:r>
          </a:p>
          <a:p>
            <a:pPr lvl="2"/>
            <a:r>
              <a:rPr lang="ko-KR" altLang="en-US" sz="1800" dirty="0"/>
              <a:t>숫자로 시작할 수 없다</a:t>
            </a:r>
            <a:r>
              <a:rPr lang="en-US" altLang="ko-KR" sz="1800" dirty="0"/>
              <a:t>.</a:t>
            </a:r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C0AC82-5147-0440-68BF-B15C67061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18" y="2565400"/>
            <a:ext cx="1729823" cy="9633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196EF9-3931-185B-D8DB-4744B8373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18" y="4734905"/>
            <a:ext cx="2229251" cy="157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20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파이썬 변수 선언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변수 </a:t>
            </a:r>
            <a:r>
              <a:rPr lang="ko-KR" altLang="en-US" b="1" dirty="0" err="1">
                <a:solidFill>
                  <a:srgbClr val="0000FF"/>
                </a:solidFill>
              </a:rPr>
              <a:t>이름짓기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sz="1800" dirty="0"/>
              <a:t>규칙</a:t>
            </a:r>
            <a:endParaRPr lang="en-US" altLang="ko-KR" sz="1800" dirty="0"/>
          </a:p>
          <a:p>
            <a:pPr lvl="2"/>
            <a:r>
              <a:rPr lang="ko-KR" altLang="en-US" sz="1800" dirty="0" err="1"/>
              <a:t>파이썬에서</a:t>
            </a:r>
            <a:r>
              <a:rPr lang="ko-KR" altLang="en-US" sz="1800" dirty="0"/>
              <a:t> 특별한 역할을 수행하는 키워드</a:t>
            </a:r>
            <a:r>
              <a:rPr lang="en-US" altLang="ko-KR" sz="1800" dirty="0"/>
              <a:t>keyword</a:t>
            </a:r>
            <a:r>
              <a:rPr lang="ko-KR" altLang="en-US" sz="1800" dirty="0"/>
              <a:t>는 사용할 수 없다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ko-KR" altLang="en-US" sz="1800" dirty="0"/>
              <a:t>파이썬 프로그래밍 언어의 키워드는 파이썬 최신 버전 기준으로 총 </a:t>
            </a:r>
            <a:r>
              <a:rPr lang="en-US" altLang="ko-KR" sz="1800" dirty="0"/>
              <a:t>35</a:t>
            </a:r>
            <a:r>
              <a:rPr lang="ko-KR" altLang="en-US" sz="1800" dirty="0"/>
              <a:t>개이다</a:t>
            </a:r>
            <a:r>
              <a:rPr lang="en-US" altLang="ko-KR" sz="1800" dirty="0"/>
              <a:t>. </a:t>
            </a:r>
            <a:r>
              <a:rPr lang="ko-KR" altLang="en-US" sz="1800" dirty="0"/>
              <a:t>각 키워드의 역할은 필요할 때마다 설명될 것이다</a:t>
            </a:r>
            <a:r>
              <a:rPr lang="en-US" altLang="ko-KR" sz="1800" dirty="0"/>
              <a:t>.</a:t>
            </a:r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r>
              <a:rPr lang="ko-KR" altLang="en-US" sz="1800" dirty="0" err="1"/>
              <a:t>파이썬에서는</a:t>
            </a:r>
            <a:r>
              <a:rPr lang="ko-KR" altLang="en-US" sz="1800" dirty="0"/>
              <a:t> 대소문자를 구분하여 사용한다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lvl="2"/>
            <a:r>
              <a:rPr lang="ko-KR" altLang="en-US" sz="1800" dirty="0"/>
              <a:t>한글도 사용이 가능하다</a:t>
            </a:r>
            <a:endParaRPr lang="en-US" altLang="ko-KR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6729613-F5A7-E30B-E6D9-68BBD85F8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89" y="3066973"/>
            <a:ext cx="7688522" cy="17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7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파이썬 변수 선언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2458DAC-6403-626A-CEFC-683C7AD34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432FF"/>
                </a:solidFill>
              </a:rPr>
              <a:t>int  </a:t>
            </a:r>
            <a:r>
              <a:rPr lang="ko-KR" altLang="en-US" b="1" dirty="0">
                <a:solidFill>
                  <a:srgbClr val="0432FF"/>
                </a:solidFill>
              </a:rPr>
              <a:t>자료형</a:t>
            </a:r>
            <a:r>
              <a:rPr lang="en-US" altLang="ko-KR" dirty="0"/>
              <a:t>:</a:t>
            </a:r>
            <a:r>
              <a:rPr lang="ko-KR" altLang="en-US" dirty="0"/>
              <a:t> 정수</a:t>
            </a:r>
            <a:r>
              <a:rPr lang="en-US" altLang="ko-KR" dirty="0"/>
              <a:t>(</a:t>
            </a:r>
            <a:r>
              <a:rPr lang="ko-KR" altLang="en-US" dirty="0"/>
              <a:t>자연수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0,</a:t>
            </a:r>
            <a:r>
              <a:rPr lang="ko-KR" altLang="en-US" dirty="0"/>
              <a:t> 음수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정수는 덧셈</a:t>
            </a:r>
            <a:r>
              <a:rPr lang="en-US" altLang="ko-KR" dirty="0"/>
              <a:t>,</a:t>
            </a:r>
            <a:r>
              <a:rPr lang="ko-KR" altLang="en-US" dirty="0"/>
              <a:t> 뺄셈</a:t>
            </a:r>
            <a:r>
              <a:rPr lang="en-US" altLang="ko-KR" dirty="0"/>
              <a:t>,</a:t>
            </a:r>
            <a:r>
              <a:rPr lang="ko-KR" altLang="en-US" dirty="0"/>
              <a:t> 곱셈</a:t>
            </a:r>
            <a:r>
              <a:rPr lang="en-US" altLang="ko-KR" dirty="0"/>
              <a:t>,</a:t>
            </a:r>
            <a:r>
              <a:rPr lang="ko-KR" altLang="en-US" dirty="0"/>
              <a:t> 나눗셈 등의 사칙연산을 포함한 다양한 연산가능</a:t>
            </a:r>
            <a:endParaRPr lang="en-US" altLang="ko-KR" dirty="0"/>
          </a:p>
          <a:p>
            <a:pPr lvl="1"/>
            <a:r>
              <a:rPr lang="ko-KR" altLang="en-US" sz="1800" dirty="0"/>
              <a:t>덧셈 </a:t>
            </a:r>
            <a:r>
              <a:rPr lang="en-US" altLang="ko-KR" sz="1800" dirty="0"/>
              <a:t>(</a:t>
            </a:r>
            <a:r>
              <a:rPr lang="ko-KR" altLang="en-US" sz="1800" dirty="0"/>
              <a:t> </a:t>
            </a:r>
            <a:r>
              <a:rPr lang="en-US" altLang="ko-KR" sz="1800" dirty="0"/>
              <a:t>+</a:t>
            </a:r>
            <a:r>
              <a:rPr lang="ko-KR" altLang="en-US" sz="1800" dirty="0"/>
              <a:t> </a:t>
            </a:r>
            <a:r>
              <a:rPr lang="en-US" altLang="ko-KR" sz="1800" dirty="0"/>
              <a:t>)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뺄셈 </a:t>
            </a:r>
            <a:r>
              <a:rPr lang="en-US" altLang="ko-KR" sz="1800" dirty="0"/>
              <a:t>(</a:t>
            </a:r>
            <a:r>
              <a:rPr lang="ko-KR" altLang="en-US" sz="1800" dirty="0"/>
              <a:t> </a:t>
            </a:r>
            <a:r>
              <a:rPr lang="en-US" altLang="ko-KR" sz="1800" dirty="0"/>
              <a:t>-</a:t>
            </a:r>
            <a:r>
              <a:rPr lang="ko-KR" altLang="en-US" sz="1800" dirty="0"/>
              <a:t> </a:t>
            </a:r>
            <a:r>
              <a:rPr lang="en-US" altLang="ko-KR" sz="1800" dirty="0"/>
              <a:t>)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곱셈 </a:t>
            </a:r>
            <a:r>
              <a:rPr lang="en-US" altLang="ko-KR" sz="1800" dirty="0"/>
              <a:t>(</a:t>
            </a:r>
            <a:r>
              <a:rPr lang="ko-KR" altLang="en-US" sz="1800" dirty="0"/>
              <a:t> * </a:t>
            </a:r>
            <a:r>
              <a:rPr lang="en-US" altLang="ko-KR" sz="1800" dirty="0"/>
              <a:t>)</a:t>
            </a:r>
          </a:p>
          <a:p>
            <a:pPr marL="0" indent="0">
              <a:buNone/>
            </a:pPr>
            <a:endParaRPr lang="ko-KR" altLang="en-US" sz="2400" dirty="0"/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EBB4CE6-1271-1906-8CBD-F3FDD918A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87" y="1672946"/>
            <a:ext cx="1243702" cy="5029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E5B778-4A55-546F-5C85-DBC4C3691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34" y="3077669"/>
            <a:ext cx="1632093" cy="6635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7C1A2D6-0E4C-52A9-2DDB-8186195A8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34" y="4268531"/>
            <a:ext cx="1700986" cy="6624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B4DA594-685F-E981-E902-AF62B149C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34" y="5422178"/>
            <a:ext cx="1700986" cy="63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9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변수 선언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정수는 덧셈</a:t>
            </a:r>
            <a:r>
              <a:rPr lang="en-US" altLang="ko-KR" dirty="0"/>
              <a:t>,</a:t>
            </a:r>
            <a:r>
              <a:rPr lang="ko-KR" altLang="en-US" dirty="0"/>
              <a:t> 뺄셈</a:t>
            </a:r>
            <a:r>
              <a:rPr lang="en-US" altLang="ko-KR" dirty="0"/>
              <a:t>,</a:t>
            </a:r>
            <a:r>
              <a:rPr lang="ko-KR" altLang="en-US" dirty="0"/>
              <a:t> 곱셈</a:t>
            </a:r>
            <a:r>
              <a:rPr lang="en-US" altLang="ko-KR" dirty="0"/>
              <a:t>,</a:t>
            </a:r>
            <a:r>
              <a:rPr lang="ko-KR" altLang="en-US" dirty="0"/>
              <a:t> 나눗셈 등의 사칙연산을 포함한 다양한 연산가능</a:t>
            </a:r>
            <a:endParaRPr lang="en-US" altLang="ko-KR" dirty="0"/>
          </a:p>
          <a:p>
            <a:pPr lvl="1"/>
            <a:r>
              <a:rPr lang="ko-KR" altLang="en-US" sz="1800" dirty="0"/>
              <a:t>나눗셈 </a:t>
            </a:r>
            <a:r>
              <a:rPr lang="en-US" altLang="ko-KR" sz="1800" dirty="0"/>
              <a:t>(</a:t>
            </a:r>
            <a:r>
              <a:rPr lang="ko-KR" altLang="en-US" sz="1800" dirty="0"/>
              <a:t> </a:t>
            </a:r>
            <a:r>
              <a:rPr lang="en-US" altLang="ko-KR" sz="1800" dirty="0"/>
              <a:t>/</a:t>
            </a:r>
            <a:r>
              <a:rPr lang="ko-KR" altLang="en-US" sz="1800" dirty="0"/>
              <a:t> </a:t>
            </a:r>
            <a:r>
              <a:rPr lang="en-US" altLang="ko-KR" sz="1800" dirty="0"/>
              <a:t>)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나눗셈의 몫 </a:t>
            </a:r>
            <a:r>
              <a:rPr lang="en-US" altLang="ko-KR" sz="1800" dirty="0"/>
              <a:t>(</a:t>
            </a:r>
            <a:r>
              <a:rPr lang="ko-KR" altLang="en-US" sz="1800" dirty="0"/>
              <a:t> </a:t>
            </a:r>
            <a:r>
              <a:rPr lang="en-US" altLang="ko-KR" sz="1800" dirty="0"/>
              <a:t>//</a:t>
            </a:r>
            <a:r>
              <a:rPr lang="ko-KR" altLang="en-US" sz="1800" dirty="0"/>
              <a:t> </a:t>
            </a:r>
            <a:r>
              <a:rPr lang="en-US" altLang="ko-KR" sz="1800" dirty="0"/>
              <a:t>)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나눗셈의 나머지 </a:t>
            </a:r>
            <a:r>
              <a:rPr lang="en-US" altLang="ko-KR" sz="1800" dirty="0"/>
              <a:t>(</a:t>
            </a:r>
            <a:r>
              <a:rPr lang="ko-KR" altLang="en-US" sz="1800" dirty="0"/>
              <a:t> </a:t>
            </a:r>
            <a:r>
              <a:rPr lang="en-US" altLang="ko-KR" sz="1800" dirty="0"/>
              <a:t>%</a:t>
            </a:r>
            <a:r>
              <a:rPr lang="ko-KR" altLang="en-US" sz="1800" dirty="0"/>
              <a:t> 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B7035C-0E45-1D66-B10E-7433F2A23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11" y="2081316"/>
            <a:ext cx="1625261" cy="6608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F2F2D2-5DD3-EF2D-8790-AC65C5B6B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11" y="3283801"/>
            <a:ext cx="1693274" cy="6594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E47E7D-832E-5A63-D647-365CBD683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11" y="4484952"/>
            <a:ext cx="1693274" cy="68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91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파이썬 변수 선언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0432FF"/>
                </a:solidFill>
              </a:rPr>
              <a:t>float</a:t>
            </a:r>
            <a:r>
              <a:rPr lang="ko-KR" altLang="en-US" b="1" dirty="0">
                <a:solidFill>
                  <a:srgbClr val="0432FF"/>
                </a:solidFill>
              </a:rPr>
              <a:t> 자료형</a:t>
            </a:r>
            <a:r>
              <a:rPr lang="en-US" altLang="ko-KR" dirty="0"/>
              <a:t>: </a:t>
            </a:r>
            <a:r>
              <a:rPr lang="ko-KR" altLang="en-US" dirty="0"/>
              <a:t>유한 소수를 가리키는 자료형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float </a:t>
            </a:r>
            <a:r>
              <a:rPr lang="ko-KR" altLang="en-US" dirty="0"/>
              <a:t>자료형은 </a:t>
            </a:r>
            <a:r>
              <a:rPr lang="en-US" altLang="ko-KR" dirty="0"/>
              <a:t>int </a:t>
            </a:r>
            <a:r>
              <a:rPr lang="ko-KR" altLang="en-US" dirty="0"/>
              <a:t>자료형과 마차가지로 사칙연산 가능</a:t>
            </a:r>
            <a:endParaRPr lang="en-US" altLang="ko-KR" dirty="0"/>
          </a:p>
          <a:p>
            <a:pPr lvl="1"/>
            <a:r>
              <a:rPr lang="ko-KR" altLang="en-US" sz="1800" dirty="0"/>
              <a:t>덧셈 </a:t>
            </a:r>
            <a:r>
              <a:rPr lang="en-US" altLang="ko-KR" sz="1800" dirty="0"/>
              <a:t>(</a:t>
            </a:r>
            <a:r>
              <a:rPr lang="ko-KR" altLang="en-US" sz="1800" dirty="0"/>
              <a:t> </a:t>
            </a:r>
            <a:r>
              <a:rPr lang="en-US" altLang="ko-KR" sz="1800" dirty="0"/>
              <a:t>+</a:t>
            </a:r>
            <a:r>
              <a:rPr lang="ko-KR" altLang="en-US" sz="1800" dirty="0"/>
              <a:t> </a:t>
            </a:r>
            <a:r>
              <a:rPr lang="en-US" altLang="ko-KR" sz="1800" dirty="0"/>
              <a:t>)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뺄셈 </a:t>
            </a:r>
            <a:r>
              <a:rPr lang="en-US" altLang="ko-KR" sz="1800" dirty="0"/>
              <a:t>(</a:t>
            </a:r>
            <a:r>
              <a:rPr lang="ko-KR" altLang="en-US" sz="1800" dirty="0"/>
              <a:t> </a:t>
            </a:r>
            <a:r>
              <a:rPr lang="en-US" altLang="ko-KR" sz="1800" dirty="0"/>
              <a:t>-</a:t>
            </a:r>
            <a:r>
              <a:rPr lang="ko-KR" altLang="en-US" sz="1800" dirty="0"/>
              <a:t> </a:t>
            </a:r>
            <a:r>
              <a:rPr lang="en-US" altLang="ko-KR" sz="1800" dirty="0"/>
              <a:t>)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곱셈 </a:t>
            </a:r>
            <a:r>
              <a:rPr lang="en-US" altLang="ko-KR" sz="1800" dirty="0"/>
              <a:t>(</a:t>
            </a:r>
            <a:r>
              <a:rPr lang="ko-KR" altLang="en-US" sz="1800" dirty="0"/>
              <a:t> * </a:t>
            </a:r>
            <a:r>
              <a:rPr lang="en-US" altLang="ko-KR" sz="1800" dirty="0"/>
              <a:t>)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7E1581-17FD-ABB1-DC9D-CF79FFCAB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36" y="1660188"/>
            <a:ext cx="1524779" cy="6166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7E1864-7348-0F2B-E647-F6F39525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11" y="3074284"/>
            <a:ext cx="1524779" cy="7835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752FC8C-459E-D748-D07E-65901A2CE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10" y="4238629"/>
            <a:ext cx="1524779" cy="7835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8F8F461-6C30-8FA2-78D3-D3D2EDF8F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09" y="5427686"/>
            <a:ext cx="1524779" cy="78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97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변수 선언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float </a:t>
            </a:r>
            <a:r>
              <a:rPr lang="ko-KR" altLang="en-US" dirty="0"/>
              <a:t>자료형은 </a:t>
            </a:r>
            <a:r>
              <a:rPr lang="en-US" altLang="ko-KR" dirty="0"/>
              <a:t>int </a:t>
            </a:r>
            <a:r>
              <a:rPr lang="ko-KR" altLang="en-US" dirty="0"/>
              <a:t>자료형과 마차가지로 사칙연산 가능 나눗셈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sz="1800" dirty="0"/>
              <a:t>나눗셈 </a:t>
            </a:r>
            <a:r>
              <a:rPr lang="en-US" altLang="ko-KR" sz="1800" dirty="0"/>
              <a:t>(</a:t>
            </a:r>
            <a:r>
              <a:rPr lang="ko-KR" altLang="en-US" sz="1800" dirty="0"/>
              <a:t> </a:t>
            </a:r>
            <a:r>
              <a:rPr lang="en-US" altLang="ko-KR" sz="1800" dirty="0"/>
              <a:t>/</a:t>
            </a:r>
            <a:r>
              <a:rPr lang="ko-KR" altLang="en-US" sz="1800" dirty="0"/>
              <a:t> </a:t>
            </a:r>
            <a:r>
              <a:rPr lang="en-US" altLang="ko-KR" sz="1800" dirty="0"/>
              <a:t>)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나눗셈의 몫 </a:t>
            </a:r>
            <a:r>
              <a:rPr lang="en-US" altLang="ko-KR" sz="1800" dirty="0"/>
              <a:t>(</a:t>
            </a:r>
            <a:r>
              <a:rPr lang="ko-KR" altLang="en-US" sz="1800" dirty="0"/>
              <a:t> </a:t>
            </a:r>
            <a:r>
              <a:rPr lang="en-US" altLang="ko-KR" sz="1800" dirty="0"/>
              <a:t>//</a:t>
            </a:r>
            <a:r>
              <a:rPr lang="ko-KR" altLang="en-US" sz="1800" dirty="0"/>
              <a:t> </a:t>
            </a:r>
            <a:r>
              <a:rPr lang="en-US" altLang="ko-KR" sz="1800" dirty="0"/>
              <a:t>)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나눗셈의 나머지 </a:t>
            </a:r>
            <a:r>
              <a:rPr lang="en-US" altLang="ko-KR" sz="1800" dirty="0"/>
              <a:t>(</a:t>
            </a:r>
            <a:r>
              <a:rPr lang="ko-KR" altLang="en-US" sz="1800" dirty="0"/>
              <a:t> </a:t>
            </a:r>
            <a:r>
              <a:rPr lang="en-US" altLang="ko-KR" sz="1800" dirty="0"/>
              <a:t>%</a:t>
            </a:r>
            <a:r>
              <a:rPr lang="ko-KR" altLang="en-US" sz="1800" dirty="0"/>
              <a:t> 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F57C77-653E-5280-4D29-EF1CC1C8F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11" y="2068854"/>
            <a:ext cx="1443892" cy="742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EEF3C9-6399-9401-9D0A-09193F0AA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11" y="3269275"/>
            <a:ext cx="1443892" cy="7076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C61D6B-A4FD-ABCE-31D5-B04FF1C7A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11" y="4435299"/>
            <a:ext cx="1443892" cy="7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36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변수 선언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정수와 부동소수점 연산</a:t>
            </a:r>
            <a:endParaRPr lang="en-US" altLang="ko-KR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1D28DD43-F7F4-0FD7-BC4F-CCAE2CC210E3}"/>
              </a:ext>
            </a:extLst>
          </p:cNvPr>
          <p:cNvGraphicFramePr>
            <a:graphicFrameLocks noGrp="1"/>
          </p:cNvGraphicFramePr>
          <p:nvPr/>
        </p:nvGraphicFramePr>
        <p:xfrm>
          <a:off x="258679" y="1752941"/>
          <a:ext cx="8626640" cy="3978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328">
                  <a:extLst>
                    <a:ext uri="{9D8B030D-6E8A-4147-A177-3AD203B41FA5}">
                      <a16:colId xmlns:a16="http://schemas.microsoft.com/office/drawing/2014/main" val="4267117760"/>
                    </a:ext>
                  </a:extLst>
                </a:gridCol>
                <a:gridCol w="1725328">
                  <a:extLst>
                    <a:ext uri="{9D8B030D-6E8A-4147-A177-3AD203B41FA5}">
                      <a16:colId xmlns:a16="http://schemas.microsoft.com/office/drawing/2014/main" val="2053211291"/>
                    </a:ext>
                  </a:extLst>
                </a:gridCol>
                <a:gridCol w="1725328">
                  <a:extLst>
                    <a:ext uri="{9D8B030D-6E8A-4147-A177-3AD203B41FA5}">
                      <a16:colId xmlns:a16="http://schemas.microsoft.com/office/drawing/2014/main" val="1961980547"/>
                    </a:ext>
                  </a:extLst>
                </a:gridCol>
                <a:gridCol w="1725328">
                  <a:extLst>
                    <a:ext uri="{9D8B030D-6E8A-4147-A177-3AD203B41FA5}">
                      <a16:colId xmlns:a16="http://schemas.microsoft.com/office/drawing/2014/main" val="2377186302"/>
                    </a:ext>
                  </a:extLst>
                </a:gridCol>
                <a:gridCol w="1725328">
                  <a:extLst>
                    <a:ext uri="{9D8B030D-6E8A-4147-A177-3AD203B41FA5}">
                      <a16:colId xmlns:a16="http://schemas.microsoft.com/office/drawing/2014/main" val="66410772"/>
                    </a:ext>
                  </a:extLst>
                </a:gridCol>
              </a:tblGrid>
              <a:tr h="4973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연산기호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의미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실행결과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자료형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6638194"/>
                  </a:ext>
                </a:extLst>
              </a:tr>
              <a:tr h="49736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+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덧셈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+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4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7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6703556"/>
                  </a:ext>
                </a:extLst>
              </a:tr>
              <a:tr h="49736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-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뺄셈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7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2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5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457015"/>
                  </a:ext>
                </a:extLst>
              </a:tr>
              <a:tr h="4973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곱셈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</a:t>
                      </a:r>
                      <a:r>
                        <a:rPr lang="ko-KR" altLang="en-US" dirty="0"/>
                        <a:t> * </a:t>
                      </a:r>
                      <a:r>
                        <a:rPr lang="en-US" altLang="ko-KR" dirty="0"/>
                        <a:t>6 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2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505030"/>
                  </a:ext>
                </a:extLst>
              </a:tr>
              <a:tr h="49736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/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나눗셈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4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</a:t>
                      </a:r>
                      <a:r>
                        <a:rPr lang="en-US" altLang="ko-KR" dirty="0"/>
                        <a:t>.5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248335"/>
                  </a:ext>
                </a:extLst>
              </a:tr>
              <a:tr h="4973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지수승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</a:t>
                      </a:r>
                      <a:r>
                        <a:rPr lang="ko-KR" altLang="en-US" dirty="0"/>
                        <a:t> ** </a:t>
                      </a:r>
                      <a:r>
                        <a:rPr lang="en-US" altLang="ko-KR" dirty="0"/>
                        <a:t>3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8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0852618"/>
                  </a:ext>
                </a:extLst>
              </a:tr>
              <a:tr h="49736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/</a:t>
                      </a:r>
                      <a:r>
                        <a:rPr lang="en-US" altLang="ko-KR" dirty="0"/>
                        <a:t>/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9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//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2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504439"/>
                  </a:ext>
                </a:extLst>
              </a:tr>
              <a:tr h="49736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%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나머지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%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2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8201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74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변수 선언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정수와 부동소수점 연산</a:t>
            </a:r>
            <a:endParaRPr lang="en-US" altLang="ko-KR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1D28DD43-F7F4-0FD7-BC4F-CCAE2CC210E3}"/>
              </a:ext>
            </a:extLst>
          </p:cNvPr>
          <p:cNvGraphicFramePr>
            <a:graphicFrameLocks noGrp="1"/>
          </p:cNvGraphicFramePr>
          <p:nvPr/>
        </p:nvGraphicFramePr>
        <p:xfrm>
          <a:off x="258679" y="1752941"/>
          <a:ext cx="8626640" cy="3978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328">
                  <a:extLst>
                    <a:ext uri="{9D8B030D-6E8A-4147-A177-3AD203B41FA5}">
                      <a16:colId xmlns:a16="http://schemas.microsoft.com/office/drawing/2014/main" val="4267117760"/>
                    </a:ext>
                  </a:extLst>
                </a:gridCol>
                <a:gridCol w="1725328">
                  <a:extLst>
                    <a:ext uri="{9D8B030D-6E8A-4147-A177-3AD203B41FA5}">
                      <a16:colId xmlns:a16="http://schemas.microsoft.com/office/drawing/2014/main" val="2053211291"/>
                    </a:ext>
                  </a:extLst>
                </a:gridCol>
                <a:gridCol w="1725328">
                  <a:extLst>
                    <a:ext uri="{9D8B030D-6E8A-4147-A177-3AD203B41FA5}">
                      <a16:colId xmlns:a16="http://schemas.microsoft.com/office/drawing/2014/main" val="1961980547"/>
                    </a:ext>
                  </a:extLst>
                </a:gridCol>
                <a:gridCol w="1725328">
                  <a:extLst>
                    <a:ext uri="{9D8B030D-6E8A-4147-A177-3AD203B41FA5}">
                      <a16:colId xmlns:a16="http://schemas.microsoft.com/office/drawing/2014/main" val="2377186302"/>
                    </a:ext>
                  </a:extLst>
                </a:gridCol>
                <a:gridCol w="1725328">
                  <a:extLst>
                    <a:ext uri="{9D8B030D-6E8A-4147-A177-3AD203B41FA5}">
                      <a16:colId xmlns:a16="http://schemas.microsoft.com/office/drawing/2014/main" val="66410772"/>
                    </a:ext>
                  </a:extLst>
                </a:gridCol>
              </a:tblGrid>
              <a:tr h="4973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연산기호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의미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실행결과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자료형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6638194"/>
                  </a:ext>
                </a:extLst>
              </a:tr>
              <a:tr h="49736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+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덧셈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+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4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7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i="0" dirty="0"/>
                        <a:t>int</a:t>
                      </a:r>
                      <a:endParaRPr lang="ko-Kore-KR" altLang="en-US" b="1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6703556"/>
                  </a:ext>
                </a:extLst>
              </a:tr>
              <a:tr h="49736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-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뺄셈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7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2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5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/>
                        <a:t>int</a:t>
                      </a:r>
                      <a:endParaRPr lang="ko-Kore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457015"/>
                  </a:ext>
                </a:extLst>
              </a:tr>
              <a:tr h="4973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곱셈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</a:t>
                      </a:r>
                      <a:r>
                        <a:rPr lang="ko-KR" altLang="en-US" dirty="0"/>
                        <a:t> * </a:t>
                      </a:r>
                      <a:r>
                        <a:rPr lang="en-US" altLang="ko-KR" dirty="0"/>
                        <a:t>6 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2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/>
                        <a:t>int</a:t>
                      </a:r>
                      <a:endParaRPr lang="ko-Kore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505030"/>
                  </a:ext>
                </a:extLst>
              </a:tr>
              <a:tr h="49736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/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나눗셈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4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</a:t>
                      </a:r>
                      <a:r>
                        <a:rPr lang="en-US" altLang="ko-KR" dirty="0"/>
                        <a:t>.5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rgbClr val="0432FF"/>
                          </a:solidFill>
                        </a:rPr>
                        <a:t>float</a:t>
                      </a:r>
                      <a:endParaRPr lang="ko-Kore-KR" altLang="en-US" b="1" dirty="0">
                        <a:solidFill>
                          <a:srgbClr val="0432FF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248335"/>
                  </a:ext>
                </a:extLst>
              </a:tr>
              <a:tr h="4973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지수승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2</a:t>
                      </a:r>
                      <a:r>
                        <a:rPr lang="ko-KR" altLang="en-US" dirty="0"/>
                        <a:t> ** </a:t>
                      </a:r>
                      <a:r>
                        <a:rPr lang="en-US" altLang="ko-KR" dirty="0"/>
                        <a:t>3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8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/>
                        <a:t>int</a:t>
                      </a:r>
                      <a:endParaRPr lang="ko-Kore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0852618"/>
                  </a:ext>
                </a:extLst>
              </a:tr>
              <a:tr h="49736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/</a:t>
                      </a:r>
                      <a:r>
                        <a:rPr lang="en-US" altLang="ko-KR" dirty="0"/>
                        <a:t>/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9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//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2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4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/>
                        <a:t>int</a:t>
                      </a:r>
                      <a:endParaRPr lang="ko-Kore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3504439"/>
                  </a:ext>
                </a:extLst>
              </a:tr>
              <a:tr h="49736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%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나머지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%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2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/>
                        <a:t>int</a:t>
                      </a:r>
                      <a:endParaRPr lang="ko-Kore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8201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1346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변수 선언</a:t>
            </a:r>
            <a:endParaRPr lang="en-US" altLang="ko-KR" sz="3200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0432FF"/>
                </a:solidFill>
              </a:rPr>
              <a:t>str</a:t>
            </a:r>
            <a:r>
              <a:rPr lang="ko-KR" altLang="en-US" b="1" dirty="0">
                <a:solidFill>
                  <a:srgbClr val="0432FF"/>
                </a:solidFill>
              </a:rPr>
              <a:t> 자료형</a:t>
            </a:r>
            <a:r>
              <a:rPr lang="en-US" altLang="ko-KR" dirty="0"/>
              <a:t>:</a:t>
            </a:r>
            <a:r>
              <a:rPr lang="ko-KR" altLang="en-US" dirty="0"/>
              <a:t> 문자 기호로 이루어진 단어</a:t>
            </a:r>
            <a:r>
              <a:rPr lang="en-US" altLang="ko-KR" dirty="0"/>
              <a:t>,</a:t>
            </a:r>
            <a:r>
              <a:rPr lang="ko-KR" altLang="en-US" dirty="0"/>
              <a:t> 문구 등을 가리킨다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br>
              <a:rPr lang="en-US" altLang="ko-KR" dirty="0"/>
            </a:br>
            <a:r>
              <a:rPr lang="ko-KR" altLang="en-US" dirty="0"/>
              <a:t>문자열 선언 방법은 세가지 방식으로 구분된다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sz="1800" dirty="0"/>
              <a:t>작은 따옴표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큰따옴표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연속된 세개의 작은 또는 큰 따옴표</a:t>
            </a:r>
            <a:endParaRPr lang="en-US" altLang="ko-KR" sz="1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CBFCD6-214A-F28F-A4C2-B1F83F4D2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35" y="2490899"/>
            <a:ext cx="1557070" cy="6858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0B005A-4CAA-A798-8B10-E757A0DC2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84" y="3666622"/>
            <a:ext cx="1557070" cy="6858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990C5D9-F49D-B16C-1C69-FF2E2412F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84" y="4842345"/>
            <a:ext cx="1358030" cy="11183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6EDAB42-BBBF-E497-1F33-ABB408BB9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424" y="4842345"/>
            <a:ext cx="1358030" cy="111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14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변수 선언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백슬래시</a:t>
            </a:r>
            <a:r>
              <a:rPr lang="en-US" altLang="ko-KR" b="1" dirty="0">
                <a:solidFill>
                  <a:srgbClr val="0000FF"/>
                </a:solidFill>
              </a:rPr>
              <a:t>(</a:t>
            </a:r>
            <a:r>
              <a:rPr lang="ko-KR" altLang="en-US" b="1" dirty="0">
                <a:solidFill>
                  <a:srgbClr val="0000FF"/>
                </a:solidFill>
              </a:rPr>
              <a:t> </a:t>
            </a:r>
            <a:r>
              <a:rPr lang="en-US" altLang="ko-KR" b="1" dirty="0">
                <a:solidFill>
                  <a:srgbClr val="0000FF"/>
                </a:solidFill>
              </a:rPr>
              <a:t>\</a:t>
            </a:r>
            <a:r>
              <a:rPr lang="ko-KR" altLang="en-US" b="1" dirty="0">
                <a:solidFill>
                  <a:srgbClr val="0000FF"/>
                </a:solidFill>
              </a:rPr>
              <a:t> </a:t>
            </a:r>
            <a:r>
              <a:rPr lang="en-US" altLang="ko-KR" b="1" dirty="0">
                <a:solidFill>
                  <a:srgbClr val="0000FF"/>
                </a:solidFill>
              </a:rPr>
              <a:t>)</a:t>
            </a:r>
            <a:r>
              <a:rPr lang="ko-KR" altLang="en-US" b="1" dirty="0">
                <a:solidFill>
                  <a:srgbClr val="0000FF"/>
                </a:solidFill>
              </a:rPr>
              <a:t>와 이스케이프 문자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4572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6CC22B31-09DE-B17B-036D-0262703AE855}"/>
              </a:ext>
            </a:extLst>
          </p:cNvPr>
          <p:cNvGraphicFramePr>
            <a:graphicFrameLocks noGrp="1"/>
          </p:cNvGraphicFramePr>
          <p:nvPr/>
        </p:nvGraphicFramePr>
        <p:xfrm>
          <a:off x="258679" y="3693289"/>
          <a:ext cx="862664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3321">
                  <a:extLst>
                    <a:ext uri="{9D8B030D-6E8A-4147-A177-3AD203B41FA5}">
                      <a16:colId xmlns:a16="http://schemas.microsoft.com/office/drawing/2014/main" val="3317409224"/>
                    </a:ext>
                  </a:extLst>
                </a:gridCol>
                <a:gridCol w="4313321">
                  <a:extLst>
                    <a:ext uri="{9D8B030D-6E8A-4147-A177-3AD203B41FA5}">
                      <a16:colId xmlns:a16="http://schemas.microsoft.com/office/drawing/2014/main" val="3361955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이스케이프</a:t>
                      </a:r>
                      <a:r>
                        <a:rPr lang="ko-KR" altLang="en-US" dirty="0"/>
                        <a:t> 문자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의미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581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\</a:t>
                      </a:r>
                      <a:r>
                        <a:rPr lang="en-US" altLang="ko-KR" dirty="0"/>
                        <a:t>’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작은</a:t>
                      </a:r>
                      <a:r>
                        <a:rPr lang="ko-KR" altLang="en-US" dirty="0"/>
                        <a:t> 따옴표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685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\</a:t>
                      </a:r>
                      <a:r>
                        <a:rPr lang="en-US" altLang="ko-KR" dirty="0"/>
                        <a:t>”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큰</a:t>
                      </a:r>
                      <a:r>
                        <a:rPr lang="ko-KR" altLang="en-US" dirty="0"/>
                        <a:t> 따옴표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611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\</a:t>
                      </a:r>
                      <a:r>
                        <a:rPr lang="en-US" altLang="ko-KR" dirty="0"/>
                        <a:t>\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백슬래시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\. </a:t>
                      </a:r>
                      <a:r>
                        <a:rPr lang="ko-KR" altLang="en-US" dirty="0"/>
                        <a:t> 기호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9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\</a:t>
                      </a:r>
                      <a:r>
                        <a:rPr lang="en-US" altLang="ko-KR" dirty="0"/>
                        <a:t>n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줄바꿈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910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\t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860328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926E749-3029-A80E-C143-1768537F1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06" y="1667935"/>
            <a:ext cx="2509573" cy="6480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6100AE-538F-7F19-CE71-49206C98D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06" y="2523688"/>
            <a:ext cx="2392468" cy="801098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87F12C-5A22-9594-5C79-C9640110B1A8}"/>
              </a:ext>
            </a:extLst>
          </p:cNvPr>
          <p:cNvGrpSpPr/>
          <p:nvPr/>
        </p:nvGrpSpPr>
        <p:grpSpPr>
          <a:xfrm>
            <a:off x="1557574" y="2631602"/>
            <a:ext cx="2743199" cy="1061687"/>
            <a:chOff x="1828801" y="2498051"/>
            <a:chExt cx="2743199" cy="1061687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DA2825F-C29B-C0B3-43CF-FC24EABF49C9}"/>
                </a:ext>
              </a:extLst>
            </p:cNvPr>
            <p:cNvSpPr/>
            <p:nvPr/>
          </p:nvSpPr>
          <p:spPr>
            <a:xfrm>
              <a:off x="1828801" y="2498051"/>
              <a:ext cx="509363" cy="3740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9A5D2D0-8370-A22D-C21E-8C1CC267904F}"/>
                </a:ext>
              </a:extLst>
            </p:cNvPr>
            <p:cNvCxnSpPr>
              <a:stCxn id="11" idx="5"/>
            </p:cNvCxnSpPr>
            <p:nvPr/>
          </p:nvCxnSpPr>
          <p:spPr>
            <a:xfrm>
              <a:off x="2263570" y="2817300"/>
              <a:ext cx="424398" cy="5457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B0103C-96F4-8E2C-CE44-EF2227372D98}"/>
                </a:ext>
              </a:extLst>
            </p:cNvPr>
            <p:cNvSpPr txBox="1"/>
            <p:nvPr/>
          </p:nvSpPr>
          <p:spPr>
            <a:xfrm>
              <a:off x="2651147" y="3190406"/>
              <a:ext cx="1920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dirty="0"/>
                <a:t>이스케이프</a:t>
              </a:r>
              <a:r>
                <a:rPr kumimoji="1" lang="ko-KR" altLang="en-US" dirty="0"/>
                <a:t> 문자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834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변수의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변수란</a:t>
            </a:r>
            <a:r>
              <a:rPr lang="en-US" altLang="ko-KR" b="1" dirty="0">
                <a:solidFill>
                  <a:srgbClr val="0000FF"/>
                </a:solidFill>
              </a:rPr>
              <a:t>?</a:t>
            </a:r>
          </a:p>
          <a:p>
            <a:pPr lvl="1"/>
            <a:r>
              <a:rPr lang="ko-KR" altLang="en-US" dirty="0"/>
              <a:t>컴퓨터 메모리에 저장된 값을 가리키는 이름이며</a:t>
            </a:r>
            <a:r>
              <a:rPr lang="en-US" altLang="ko-KR" dirty="0"/>
              <a:t>, </a:t>
            </a:r>
            <a:r>
              <a:rPr lang="ko-KR" altLang="en-US" dirty="0"/>
              <a:t>컴퓨터 프로그램이 어떠한 값을 사용하기 위해서는 반드시 변수에 저장해야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각 변수들의 고유의 이름을 갖는다</a:t>
            </a:r>
            <a:r>
              <a:rPr lang="en-US" altLang="ko-KR" dirty="0"/>
              <a:t>. </a:t>
            </a:r>
          </a:p>
          <a:p>
            <a:r>
              <a:rPr lang="ko-KR" altLang="en-US" b="1" dirty="0">
                <a:solidFill>
                  <a:srgbClr val="0000FF"/>
                </a:solidFill>
              </a:rPr>
              <a:t>변수의 종류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dirty="0"/>
              <a:t>정수를 나타내는 자료형 </a:t>
            </a:r>
            <a:r>
              <a:rPr lang="en-US" altLang="ko-KR" dirty="0"/>
              <a:t>int</a:t>
            </a:r>
          </a:p>
          <a:p>
            <a:pPr lvl="2"/>
            <a:r>
              <a:rPr lang="en-US" altLang="ko-KR" dirty="0"/>
              <a:t>-2, -1, 0, 1, 2, </a:t>
            </a:r>
          </a:p>
          <a:p>
            <a:pPr lvl="1"/>
            <a:r>
              <a:rPr lang="ko-KR" altLang="en-US" dirty="0"/>
              <a:t>유한 소수의 자료형은 부동소수점 자료형 </a:t>
            </a:r>
            <a:r>
              <a:rPr lang="en-US" altLang="ko-KR" dirty="0"/>
              <a:t>float</a:t>
            </a:r>
          </a:p>
          <a:p>
            <a:pPr lvl="2"/>
            <a:r>
              <a:rPr lang="en-US" altLang="ko-KR" dirty="0"/>
              <a:t>3.1471592, 0.271, -0.23</a:t>
            </a:r>
          </a:p>
          <a:p>
            <a:pPr lvl="1"/>
            <a:r>
              <a:rPr lang="ko-KR" altLang="en-US" dirty="0"/>
              <a:t>문자 또는 문장을 나타내는 자료형 </a:t>
            </a:r>
            <a:r>
              <a:rPr lang="en-US" altLang="ko-KR" dirty="0"/>
              <a:t>str</a:t>
            </a:r>
          </a:p>
          <a:p>
            <a:pPr lvl="2"/>
            <a:r>
              <a:rPr lang="en-US" altLang="ko-KR" dirty="0"/>
              <a:t>‘</a:t>
            </a:r>
            <a:r>
              <a:rPr lang="ko-KR" altLang="en-US" dirty="0"/>
              <a:t>강아지</a:t>
            </a:r>
            <a:r>
              <a:rPr lang="en-US" altLang="ko-KR" dirty="0"/>
              <a:t>’,</a:t>
            </a:r>
            <a:r>
              <a:rPr lang="ko-KR" altLang="en-US" dirty="0"/>
              <a:t> </a:t>
            </a:r>
            <a:r>
              <a:rPr lang="en-US" altLang="ko-KR" dirty="0"/>
              <a:t>‘Hello World’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3887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변수 선언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문자열의 기초 연산</a:t>
            </a:r>
            <a:endParaRPr lang="en-US" altLang="ko-KR" b="1" dirty="0">
              <a:solidFill>
                <a:srgbClr val="0000FF"/>
              </a:solidFill>
            </a:endParaRPr>
          </a:p>
          <a:p>
            <a:endParaRPr lang="en-US" altLang="ko-KR" b="1" dirty="0">
              <a:solidFill>
                <a:srgbClr val="0000FF"/>
              </a:solidFill>
            </a:endParaRPr>
          </a:p>
          <a:p>
            <a:endParaRPr lang="en-US" altLang="ko-KR" b="1" dirty="0">
              <a:solidFill>
                <a:srgbClr val="0000FF"/>
              </a:solidFill>
            </a:endParaRPr>
          </a:p>
          <a:p>
            <a:endParaRPr lang="en-US" altLang="ko-KR" b="1" dirty="0">
              <a:solidFill>
                <a:srgbClr val="0000FF"/>
              </a:solidFill>
            </a:endParaRPr>
          </a:p>
          <a:p>
            <a:endParaRPr lang="en-US" altLang="ko-KR" b="1" dirty="0">
              <a:solidFill>
                <a:srgbClr val="0000FF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EE0364-4105-310D-4E12-76E2BCEAC2FD}"/>
              </a:ext>
            </a:extLst>
          </p:cNvPr>
          <p:cNvGraphicFramePr>
            <a:graphicFrameLocks noGrp="1"/>
          </p:cNvGraphicFramePr>
          <p:nvPr/>
        </p:nvGraphicFramePr>
        <p:xfrm>
          <a:off x="258678" y="1832721"/>
          <a:ext cx="86446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1172">
                  <a:extLst>
                    <a:ext uri="{9D8B030D-6E8A-4147-A177-3AD203B41FA5}">
                      <a16:colId xmlns:a16="http://schemas.microsoft.com/office/drawing/2014/main" val="1538911581"/>
                    </a:ext>
                  </a:extLst>
                </a:gridCol>
                <a:gridCol w="2161172">
                  <a:extLst>
                    <a:ext uri="{9D8B030D-6E8A-4147-A177-3AD203B41FA5}">
                      <a16:colId xmlns:a16="http://schemas.microsoft.com/office/drawing/2014/main" val="2589732280"/>
                    </a:ext>
                  </a:extLst>
                </a:gridCol>
                <a:gridCol w="2161172">
                  <a:extLst>
                    <a:ext uri="{9D8B030D-6E8A-4147-A177-3AD203B41FA5}">
                      <a16:colId xmlns:a16="http://schemas.microsoft.com/office/drawing/2014/main" val="3479563190"/>
                    </a:ext>
                  </a:extLst>
                </a:gridCol>
                <a:gridCol w="2161172">
                  <a:extLst>
                    <a:ext uri="{9D8B030D-6E8A-4147-A177-3AD203B41FA5}">
                      <a16:colId xmlns:a16="http://schemas.microsoft.com/office/drawing/2014/main" val="1135213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연산기호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의미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실행결과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32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+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이어</a:t>
                      </a:r>
                      <a:r>
                        <a:rPr lang="ko-KR" altLang="en-US" dirty="0"/>
                        <a:t> 붙이기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‘Hello(space)’ + ‘Python’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Hello Python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980806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*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연속</a:t>
                      </a:r>
                      <a:r>
                        <a:rPr lang="ko-KR" altLang="en-US" dirty="0"/>
                        <a:t> 복제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3 * ‘Hello(space) ’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Hello Hello Hello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1579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‘Hello(space) ’ * 3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ko-Kore-KR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Hello Hello Hello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878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1291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변수 선언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</a:rPr>
              <a:t>화이트 스페이스</a:t>
            </a:r>
            <a:endParaRPr lang="en-US" altLang="ko-KR" b="1" dirty="0">
              <a:solidFill>
                <a:srgbClr val="0432FF"/>
              </a:solidFill>
            </a:endParaRPr>
          </a:p>
          <a:p>
            <a:endParaRPr lang="en-US" altLang="ko-KR" b="1" dirty="0">
              <a:solidFill>
                <a:srgbClr val="0432FF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21CDBDD-F8B0-AD77-8707-9A8620DE8EA9}"/>
              </a:ext>
            </a:extLst>
          </p:cNvPr>
          <p:cNvGraphicFramePr>
            <a:graphicFrameLocks noGrp="1"/>
          </p:cNvGraphicFramePr>
          <p:nvPr/>
        </p:nvGraphicFramePr>
        <p:xfrm>
          <a:off x="258680" y="2701491"/>
          <a:ext cx="8644688" cy="3481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2344">
                  <a:extLst>
                    <a:ext uri="{9D8B030D-6E8A-4147-A177-3AD203B41FA5}">
                      <a16:colId xmlns:a16="http://schemas.microsoft.com/office/drawing/2014/main" val="3081628234"/>
                    </a:ext>
                  </a:extLst>
                </a:gridCol>
                <a:gridCol w="4322344">
                  <a:extLst>
                    <a:ext uri="{9D8B030D-6E8A-4147-A177-3AD203B41FA5}">
                      <a16:colId xmlns:a16="http://schemas.microsoft.com/office/drawing/2014/main" val="451919866"/>
                    </a:ext>
                  </a:extLst>
                </a:gridCol>
              </a:tblGrid>
              <a:tr h="49740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기호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965386"/>
                  </a:ext>
                </a:extLst>
              </a:tr>
              <a:tr h="4974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rgbClr val="0432FF"/>
                          </a:solidFill>
                        </a:rPr>
                        <a:t>(space)</a:t>
                      </a:r>
                      <a:endParaRPr lang="ko-Kore-KR" altLang="en-US" b="1" dirty="0">
                        <a:solidFill>
                          <a:srgbClr val="0432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solidFill>
                            <a:srgbClr val="0432FF"/>
                          </a:solidFill>
                        </a:rPr>
                        <a:t>스페이스</a:t>
                      </a:r>
                      <a:r>
                        <a:rPr lang="en-US" altLang="ko-KR" b="1" dirty="0">
                          <a:solidFill>
                            <a:srgbClr val="0432FF"/>
                          </a:solidFill>
                        </a:rPr>
                        <a:t> (</a:t>
                      </a:r>
                      <a:r>
                        <a:rPr lang="ko-KR" altLang="en-US" b="1" dirty="0">
                          <a:solidFill>
                            <a:srgbClr val="0432FF"/>
                          </a:solidFill>
                        </a:rPr>
                        <a:t>띄어쓰기</a:t>
                      </a:r>
                      <a:r>
                        <a:rPr lang="en-US" altLang="ko-KR" b="1" dirty="0">
                          <a:solidFill>
                            <a:srgbClr val="0432FF"/>
                          </a:solidFill>
                        </a:rPr>
                        <a:t>)</a:t>
                      </a:r>
                      <a:endParaRPr lang="ko-Kore-KR" altLang="en-US" b="1" dirty="0">
                        <a:solidFill>
                          <a:srgbClr val="0432FF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8820254"/>
                  </a:ext>
                </a:extLst>
              </a:tr>
              <a:tr h="4974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rgbClr val="0432FF"/>
                          </a:solidFill>
                        </a:rPr>
                        <a:t>\t</a:t>
                      </a:r>
                      <a:endParaRPr lang="ko-Kore-KR" altLang="en-US" b="1" dirty="0">
                        <a:solidFill>
                          <a:srgbClr val="0432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dirty="0">
                          <a:solidFill>
                            <a:srgbClr val="0432FF"/>
                          </a:solidFill>
                        </a:rPr>
                        <a:t>탭</a:t>
                      </a:r>
                      <a:r>
                        <a:rPr lang="en-US" altLang="ko-Kore-KR" b="1" dirty="0">
                          <a:solidFill>
                            <a:srgbClr val="0432FF"/>
                          </a:solidFill>
                        </a:rPr>
                        <a:t> (tab)</a:t>
                      </a:r>
                      <a:endParaRPr lang="ko-Kore-KR" altLang="en-US" b="1" dirty="0">
                        <a:solidFill>
                          <a:srgbClr val="0432FF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574289"/>
                  </a:ext>
                </a:extLst>
              </a:tr>
              <a:tr h="4974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1" dirty="0">
                          <a:solidFill>
                            <a:srgbClr val="0432FF"/>
                          </a:solidFill>
                        </a:rPr>
                        <a:t>\n</a:t>
                      </a:r>
                      <a:endParaRPr lang="ko-Kore-KR" altLang="en-US" b="1" dirty="0">
                        <a:solidFill>
                          <a:srgbClr val="0432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solidFill>
                            <a:srgbClr val="0432FF"/>
                          </a:solidFill>
                        </a:rPr>
                        <a:t>줄 변경 </a:t>
                      </a:r>
                      <a:r>
                        <a:rPr lang="en-US" altLang="ko-KR" b="1" dirty="0">
                          <a:solidFill>
                            <a:srgbClr val="0432FF"/>
                          </a:solidFill>
                        </a:rPr>
                        <a:t>(new line)</a:t>
                      </a:r>
                      <a:endParaRPr lang="ko-Kore-KR" altLang="en-US" b="1" dirty="0">
                        <a:solidFill>
                          <a:srgbClr val="0432FF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8102991"/>
                  </a:ext>
                </a:extLst>
              </a:tr>
              <a:tr h="4974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\r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캐리지</a:t>
                      </a:r>
                      <a:r>
                        <a:rPr lang="ko-KR" altLang="en-US" dirty="0"/>
                        <a:t> 리턴 </a:t>
                      </a:r>
                      <a:r>
                        <a:rPr lang="en-US" altLang="ko-KR" dirty="0"/>
                        <a:t>(carriage return)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274502"/>
                  </a:ext>
                </a:extLst>
              </a:tr>
              <a:tr h="4974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\v or \x0b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수직탭</a:t>
                      </a:r>
                      <a:r>
                        <a:rPr lang="en-US" altLang="ko-Kore-KR" dirty="0"/>
                        <a:t> (vertical tab)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2105189"/>
                  </a:ext>
                </a:extLst>
              </a:tr>
              <a:tr h="49740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\f or \x0c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폼피드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(form feed)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973542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3B45BCBA-56F2-1CFC-BF69-F8803EF9A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49" y="1674411"/>
            <a:ext cx="1676593" cy="89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78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변수 선언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</a:rPr>
              <a:t>날 문자열</a:t>
            </a:r>
            <a:r>
              <a:rPr lang="en-US" altLang="ko-KR" b="1" dirty="0">
                <a:solidFill>
                  <a:srgbClr val="0432FF"/>
                </a:solidFill>
              </a:rPr>
              <a:t> (raw string)</a:t>
            </a:r>
            <a:r>
              <a:rPr lang="en-US" altLang="ko-KR" dirty="0"/>
              <a:t>:</a:t>
            </a:r>
            <a:r>
              <a:rPr lang="ko-KR" altLang="en-US" dirty="0"/>
              <a:t> 입력한 문자열을 그대로 출력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>
                <a:solidFill>
                  <a:srgbClr val="0432FF"/>
                </a:solidFill>
              </a:rPr>
              <a:t>문자열 </a:t>
            </a:r>
            <a:r>
              <a:rPr lang="ko-KR" altLang="en-US" b="1" dirty="0" err="1">
                <a:solidFill>
                  <a:srgbClr val="0432FF"/>
                </a:solidFill>
              </a:rPr>
              <a:t>포매팅</a:t>
            </a:r>
            <a:r>
              <a:rPr lang="ko-KR" altLang="en-US" b="1" dirty="0">
                <a:solidFill>
                  <a:srgbClr val="0432FF"/>
                </a:solidFill>
              </a:rPr>
              <a:t> </a:t>
            </a:r>
            <a:r>
              <a:rPr lang="en-US" altLang="ko-KR" b="1" dirty="0">
                <a:solidFill>
                  <a:srgbClr val="0432FF"/>
                </a:solidFill>
              </a:rPr>
              <a:t>(string formatting)</a:t>
            </a:r>
            <a:r>
              <a:rPr lang="en-US" altLang="ko-KR" dirty="0"/>
              <a:t>: </a:t>
            </a:r>
            <a:r>
              <a:rPr lang="ko-KR" altLang="en-US" dirty="0"/>
              <a:t>문자열 안에 변수 또는 표현식을 사용하여 변하는 값을 반영하여 문자열을 생성하는 방법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7511D9-314E-47F3-1941-6421CFF03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75" y="1718002"/>
            <a:ext cx="2121784" cy="7159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EF05A1-00CE-77C8-5E9C-375EB17BE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75" y="2565400"/>
            <a:ext cx="2696118" cy="6709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727AC4-2FF9-9971-2E6E-95E1C1479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75" y="4073018"/>
            <a:ext cx="3565176" cy="6784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EE77C4F-70F4-6931-C28D-48A96DE2B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793" y="4073018"/>
            <a:ext cx="3565176" cy="174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12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변수 선언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>
                <a:solidFill>
                  <a:srgbClr val="0432FF"/>
                </a:solidFill>
              </a:rPr>
              <a:t>부울</a:t>
            </a:r>
            <a:r>
              <a:rPr lang="en-US" altLang="ko-KR" b="1" dirty="0">
                <a:solidFill>
                  <a:srgbClr val="0432FF"/>
                </a:solidFill>
              </a:rPr>
              <a:t>(bool)</a:t>
            </a:r>
            <a:r>
              <a:rPr lang="ko-KR" altLang="en-US" b="1" dirty="0">
                <a:solidFill>
                  <a:srgbClr val="0432FF"/>
                </a:solidFill>
              </a:rPr>
              <a:t> 자료형</a:t>
            </a:r>
            <a:r>
              <a:rPr lang="en-US" altLang="ko-KR" dirty="0"/>
              <a:t>:</a:t>
            </a:r>
            <a:r>
              <a:rPr lang="ko-KR" altLang="en-US" dirty="0"/>
              <a:t> 참</a:t>
            </a:r>
            <a:r>
              <a:rPr lang="en-US" altLang="ko-KR" dirty="0"/>
              <a:t>(True )</a:t>
            </a:r>
            <a:r>
              <a:rPr lang="ko-KR" altLang="en-US" dirty="0"/>
              <a:t>과 거짓</a:t>
            </a:r>
            <a:r>
              <a:rPr lang="en-US" altLang="ko-KR" dirty="0"/>
              <a:t>(False)</a:t>
            </a:r>
            <a:r>
              <a:rPr lang="ko-KR" altLang="en-US" dirty="0"/>
              <a:t> 두개의 값을  갖는다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>
                <a:solidFill>
                  <a:srgbClr val="0432FF"/>
                </a:solidFill>
              </a:rPr>
              <a:t>논리식</a:t>
            </a:r>
            <a:r>
              <a:rPr lang="en-US" altLang="ko-KR" dirty="0"/>
              <a:t>: </a:t>
            </a:r>
            <a:r>
              <a:rPr lang="ko-KR" altLang="en-US" dirty="0"/>
              <a:t>두 자료형 또는  표현식을 비교한다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991AA0-DE17-F3B1-3355-C7060342D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02" y="1745811"/>
            <a:ext cx="1657061" cy="6701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937027-E167-D436-2F65-C6350A70F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02" y="2548906"/>
            <a:ext cx="1751006" cy="9527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83C1D56-C5F9-CAB3-D30D-DBA9C0804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49" y="4146691"/>
            <a:ext cx="1795589" cy="7261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0CE4B29-8B04-BD65-3873-1BCC267D3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48" y="5089639"/>
            <a:ext cx="1795589" cy="68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26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변수 선언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</a:rPr>
              <a:t>논리식</a:t>
            </a:r>
            <a:r>
              <a:rPr lang="en-US" altLang="ko-KR" dirty="0"/>
              <a:t>: </a:t>
            </a:r>
            <a:r>
              <a:rPr lang="ko-KR" altLang="en-US" dirty="0"/>
              <a:t>두 자료형 또는  표현식을 비교한다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1AA7BC80-AA12-F258-0DF5-E752175A2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564621"/>
              </p:ext>
            </p:extLst>
          </p:nvPr>
        </p:nvGraphicFramePr>
        <p:xfrm>
          <a:off x="549875" y="1795899"/>
          <a:ext cx="8335448" cy="278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862">
                  <a:extLst>
                    <a:ext uri="{9D8B030D-6E8A-4147-A177-3AD203B41FA5}">
                      <a16:colId xmlns:a16="http://schemas.microsoft.com/office/drawing/2014/main" val="3813914266"/>
                    </a:ext>
                  </a:extLst>
                </a:gridCol>
                <a:gridCol w="2083862">
                  <a:extLst>
                    <a:ext uri="{9D8B030D-6E8A-4147-A177-3AD203B41FA5}">
                      <a16:colId xmlns:a16="http://schemas.microsoft.com/office/drawing/2014/main" val="724808142"/>
                    </a:ext>
                  </a:extLst>
                </a:gridCol>
                <a:gridCol w="2083862">
                  <a:extLst>
                    <a:ext uri="{9D8B030D-6E8A-4147-A177-3AD203B41FA5}">
                      <a16:colId xmlns:a16="http://schemas.microsoft.com/office/drawing/2014/main" val="890745799"/>
                    </a:ext>
                  </a:extLst>
                </a:gridCol>
                <a:gridCol w="2083862">
                  <a:extLst>
                    <a:ext uri="{9D8B030D-6E8A-4147-A177-3AD203B41FA5}">
                      <a16:colId xmlns:a16="http://schemas.microsoft.com/office/drawing/2014/main" val="2308565880"/>
                    </a:ext>
                  </a:extLst>
                </a:gridCol>
              </a:tblGrid>
              <a:tr h="39746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연산</a:t>
                      </a:r>
                      <a:r>
                        <a:rPr lang="ko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 기호</a:t>
                      </a:r>
                      <a:endParaRPr lang="ko-Kore-KR" altLang="en-US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의미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실행결과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964718"/>
                  </a:ext>
                </a:extLst>
              </a:tr>
              <a:tr h="39746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&lt;</a:t>
                      </a:r>
                      <a:endParaRPr lang="ko-Kore-KR" altLang="en-US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작다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2</a:t>
                      </a:r>
                      <a:r>
                        <a:rPr lang="ko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 </a:t>
                      </a:r>
                      <a:r>
                        <a:rPr lang="en-US" altLang="ko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&lt;</a:t>
                      </a:r>
                      <a:r>
                        <a:rPr lang="ko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 </a:t>
                      </a:r>
                      <a:r>
                        <a:rPr lang="en-US" altLang="ko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1</a:t>
                      </a:r>
                      <a:endParaRPr lang="ko-Kore-KR" altLang="en-US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False</a:t>
                      </a:r>
                      <a:endParaRPr lang="ko-Kore-KR" altLang="en-US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2513847"/>
                  </a:ext>
                </a:extLst>
              </a:tr>
              <a:tr h="39746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&lt;</a:t>
                      </a:r>
                      <a:r>
                        <a:rPr lang="en-US" altLang="ko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=</a:t>
                      </a:r>
                      <a:endParaRPr lang="ko-Kore-KR" altLang="en-US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작거나</a:t>
                      </a:r>
                      <a:r>
                        <a:rPr lang="ko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 같다</a:t>
                      </a:r>
                      <a:endParaRPr lang="ko-Kore-KR" altLang="en-US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1</a:t>
                      </a:r>
                      <a:r>
                        <a:rPr lang="ko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 </a:t>
                      </a:r>
                      <a:r>
                        <a:rPr lang="en-US" altLang="ko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&lt;=</a:t>
                      </a:r>
                      <a:r>
                        <a:rPr lang="ko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 </a:t>
                      </a:r>
                      <a:r>
                        <a:rPr lang="en-US" altLang="ko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2</a:t>
                      </a:r>
                      <a:endParaRPr lang="ko-Kore-KR" altLang="en-US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True</a:t>
                      </a:r>
                      <a:endParaRPr lang="ko-Kore-KR" altLang="en-US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758957"/>
                  </a:ext>
                </a:extLst>
              </a:tr>
              <a:tr h="39746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&gt;</a:t>
                      </a:r>
                      <a:endParaRPr lang="ko-Kore-KR" altLang="en-US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크다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2</a:t>
                      </a:r>
                      <a:r>
                        <a:rPr lang="ko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 </a:t>
                      </a:r>
                      <a:r>
                        <a:rPr lang="en-US" altLang="ko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&gt;</a:t>
                      </a:r>
                      <a:r>
                        <a:rPr lang="ko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 </a:t>
                      </a:r>
                      <a:r>
                        <a:rPr lang="en-US" altLang="ko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1</a:t>
                      </a:r>
                      <a:r>
                        <a:rPr lang="ko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 </a:t>
                      </a:r>
                      <a:endParaRPr lang="ko-Kore-KR" altLang="en-US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True</a:t>
                      </a:r>
                      <a:endParaRPr lang="ko-Kore-KR" altLang="en-US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0074"/>
                  </a:ext>
                </a:extLst>
              </a:tr>
              <a:tr h="39746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&gt;</a:t>
                      </a:r>
                      <a:r>
                        <a:rPr lang="en-US" altLang="ko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=</a:t>
                      </a:r>
                      <a:endParaRPr lang="ko-Kore-KR" altLang="en-US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크거나</a:t>
                      </a:r>
                      <a:r>
                        <a:rPr lang="ko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 같다</a:t>
                      </a:r>
                      <a:endParaRPr lang="ko-Kore-KR" altLang="en-US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1</a:t>
                      </a:r>
                      <a:r>
                        <a:rPr lang="ko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 </a:t>
                      </a:r>
                      <a:r>
                        <a:rPr lang="en-US" altLang="ko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&gt;=</a:t>
                      </a:r>
                      <a:r>
                        <a:rPr lang="ko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 </a:t>
                      </a:r>
                      <a:r>
                        <a:rPr lang="en-US" altLang="ko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2</a:t>
                      </a:r>
                      <a:endParaRPr lang="ko-Kore-KR" altLang="en-US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False</a:t>
                      </a:r>
                      <a:endParaRPr lang="ko-Kore-KR" altLang="en-US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2930919"/>
                  </a:ext>
                </a:extLst>
              </a:tr>
              <a:tr h="39746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=</a:t>
                      </a:r>
                      <a:r>
                        <a:rPr lang="en-US" altLang="ko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=</a:t>
                      </a:r>
                      <a:endParaRPr lang="ko-Kore-KR" altLang="en-US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같다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3</a:t>
                      </a:r>
                      <a:r>
                        <a:rPr lang="ko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 </a:t>
                      </a:r>
                      <a:r>
                        <a:rPr lang="en-US" altLang="ko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==</a:t>
                      </a:r>
                      <a:r>
                        <a:rPr lang="ko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 </a:t>
                      </a:r>
                      <a:r>
                        <a:rPr lang="en-US" altLang="ko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2</a:t>
                      </a:r>
                      <a:r>
                        <a:rPr lang="ko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 * </a:t>
                      </a:r>
                      <a:r>
                        <a:rPr lang="en-US" altLang="ko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1</a:t>
                      </a:r>
                      <a:endParaRPr lang="ko-Kore-KR" altLang="en-US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False</a:t>
                      </a:r>
                      <a:endParaRPr lang="ko-Kore-KR" altLang="en-US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525263"/>
                  </a:ext>
                </a:extLst>
              </a:tr>
              <a:tr h="39746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!</a:t>
                      </a:r>
                      <a:r>
                        <a:rPr lang="en-US" altLang="ko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=</a:t>
                      </a:r>
                      <a:endParaRPr lang="ko-Kore-KR" altLang="en-US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같지</a:t>
                      </a:r>
                      <a:r>
                        <a:rPr lang="ko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 않다</a:t>
                      </a:r>
                      <a:endParaRPr lang="ko-Kore-KR" altLang="en-US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1</a:t>
                      </a:r>
                      <a:r>
                        <a:rPr lang="ko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 </a:t>
                      </a:r>
                      <a:r>
                        <a:rPr lang="en-US" altLang="ko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!=</a:t>
                      </a:r>
                      <a:r>
                        <a:rPr lang="ko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 </a:t>
                      </a:r>
                      <a:r>
                        <a:rPr lang="en-US" altLang="ko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‘1’</a:t>
                      </a:r>
                      <a:endParaRPr lang="ko-Kore-KR" altLang="en-US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True</a:t>
                      </a:r>
                      <a:endParaRPr lang="ko-Kore-KR" altLang="en-US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7511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6954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변수 선언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</a:rPr>
              <a:t>논리 연산자</a:t>
            </a:r>
            <a:r>
              <a:rPr lang="en-US" altLang="ko-KR" dirty="0"/>
              <a:t>: </a:t>
            </a:r>
            <a:r>
              <a:rPr lang="ko-KR" altLang="en-US" dirty="0"/>
              <a:t>논리 연산자를 이용하면 복잡한 논리식을 구현할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1AA7BC80-AA12-F258-0DF5-E752175A2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588224"/>
              </p:ext>
            </p:extLst>
          </p:nvPr>
        </p:nvGraphicFramePr>
        <p:xfrm>
          <a:off x="539749" y="1795899"/>
          <a:ext cx="8345572" cy="1589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6393">
                  <a:extLst>
                    <a:ext uri="{9D8B030D-6E8A-4147-A177-3AD203B41FA5}">
                      <a16:colId xmlns:a16="http://schemas.microsoft.com/office/drawing/2014/main" val="3813914266"/>
                    </a:ext>
                  </a:extLst>
                </a:gridCol>
                <a:gridCol w="2086393">
                  <a:extLst>
                    <a:ext uri="{9D8B030D-6E8A-4147-A177-3AD203B41FA5}">
                      <a16:colId xmlns:a16="http://schemas.microsoft.com/office/drawing/2014/main" val="724808142"/>
                    </a:ext>
                  </a:extLst>
                </a:gridCol>
                <a:gridCol w="2086393">
                  <a:extLst>
                    <a:ext uri="{9D8B030D-6E8A-4147-A177-3AD203B41FA5}">
                      <a16:colId xmlns:a16="http://schemas.microsoft.com/office/drawing/2014/main" val="890745799"/>
                    </a:ext>
                  </a:extLst>
                </a:gridCol>
                <a:gridCol w="2086393">
                  <a:extLst>
                    <a:ext uri="{9D8B030D-6E8A-4147-A177-3AD203B41FA5}">
                      <a16:colId xmlns:a16="http://schemas.microsoft.com/office/drawing/2014/main" val="2308565880"/>
                    </a:ext>
                  </a:extLst>
                </a:gridCol>
              </a:tblGrid>
              <a:tr h="39746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연산</a:t>
                      </a:r>
                      <a:r>
                        <a:rPr lang="ko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 기호</a:t>
                      </a:r>
                      <a:endParaRPr lang="ko-Kore-KR" altLang="en-US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의미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실행결과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964718"/>
                  </a:ext>
                </a:extLst>
              </a:tr>
              <a:tr h="39746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and</a:t>
                      </a:r>
                      <a:endParaRPr lang="ko-Kore-KR" altLang="en-US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그리고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(1</a:t>
                      </a:r>
                      <a:r>
                        <a:rPr lang="ko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 </a:t>
                      </a:r>
                      <a:r>
                        <a:rPr lang="en-US" altLang="ko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== 2)</a:t>
                      </a:r>
                      <a:r>
                        <a:rPr lang="ko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 </a:t>
                      </a:r>
                      <a:r>
                        <a:rPr lang="en-US" altLang="ko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and (3 == 2+1)</a:t>
                      </a:r>
                      <a:endParaRPr lang="ko-Kore-KR" altLang="en-US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False</a:t>
                      </a:r>
                      <a:endParaRPr lang="ko-Kore-KR" altLang="en-US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2513847"/>
                  </a:ext>
                </a:extLst>
              </a:tr>
              <a:tr h="39746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or</a:t>
                      </a:r>
                      <a:endParaRPr lang="ko-Kore-KR" altLang="en-US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또는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(1</a:t>
                      </a:r>
                      <a:r>
                        <a:rPr lang="ko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 </a:t>
                      </a:r>
                      <a:r>
                        <a:rPr lang="en-US" altLang="ko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== 2)</a:t>
                      </a:r>
                      <a:r>
                        <a:rPr lang="ko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 </a:t>
                      </a:r>
                      <a:r>
                        <a:rPr lang="en-US" altLang="ko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or (3 == 2+1)</a:t>
                      </a:r>
                      <a:endParaRPr lang="ko-Kore-KR" altLang="en-US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True</a:t>
                      </a:r>
                      <a:endParaRPr lang="ko-Kore-KR" altLang="en-US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758957"/>
                  </a:ext>
                </a:extLst>
              </a:tr>
              <a:tr h="39746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not</a:t>
                      </a:r>
                      <a:endParaRPr lang="ko-Kore-KR" altLang="en-US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부정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not (1 == 2)</a:t>
                      </a:r>
                      <a:endParaRPr lang="ko-Kore-KR" altLang="en-US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ulim" panose="020B0600000101010101" pitchFamily="34" charset="-127"/>
                          <a:ea typeface="Gulim" panose="020B0600000101010101" pitchFamily="34" charset="-127"/>
                        </a:rPr>
                        <a:t>True</a:t>
                      </a:r>
                      <a:endParaRPr lang="ko-Kore-KR" altLang="en-US" dirty="0">
                        <a:latin typeface="Gulim" panose="020B0600000101010101" pitchFamily="34" charset="-127"/>
                        <a:ea typeface="Gulim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0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311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파이썬 변수 선언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변수의 자료형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sz="1800" dirty="0"/>
              <a:t>특별한 경우를 제외하고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파이썬은</a:t>
            </a:r>
            <a:r>
              <a:rPr lang="ko-KR" altLang="en-US" sz="1800" dirty="0"/>
              <a:t> 자료형을 따로 구분하여 선언하지 않는다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lvl="1"/>
            <a:r>
              <a:rPr lang="ko-KR" altLang="en-US" sz="1800" dirty="0"/>
              <a:t>선언된 변수의 자료형과 변수가 가리키는 값의 자료형과 동일하다</a:t>
            </a:r>
            <a:r>
              <a:rPr lang="en-US" altLang="ko-KR" sz="1800" dirty="0"/>
              <a:t>.</a:t>
            </a:r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119DF7-01D5-DA69-5B99-19BFC561C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14" y="2489016"/>
            <a:ext cx="2397498" cy="269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14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파이썬 변수 선언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type() </a:t>
            </a:r>
            <a:r>
              <a:rPr lang="ko-KR" altLang="en-US" b="1" dirty="0">
                <a:solidFill>
                  <a:srgbClr val="0000FF"/>
                </a:solidFill>
              </a:rPr>
              <a:t>함수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en-US" altLang="ko-KR" sz="1800" dirty="0"/>
              <a:t>type() </a:t>
            </a:r>
            <a:r>
              <a:rPr lang="ko-KR" altLang="en-US" sz="1800" dirty="0"/>
              <a:t>함수는 인자로 사용된 값의 자료형을 확인해준다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endParaRPr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CA7B05-E9EC-9756-C7E3-549819680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62" y="2128997"/>
            <a:ext cx="3505209" cy="31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50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파이썬 변수 선언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수 표기법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sz="1800" dirty="0"/>
              <a:t>수</a:t>
            </a:r>
            <a:r>
              <a:rPr lang="en-US" altLang="ko-KR" sz="1800" dirty="0"/>
              <a:t>(number)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선언할 때 다음 사항들에 주의해야 한다</a:t>
            </a:r>
            <a:r>
              <a:rPr lang="en-US" altLang="ko-KR" sz="1800" dirty="0"/>
              <a:t>.</a:t>
            </a:r>
          </a:p>
          <a:p>
            <a:pPr lvl="2"/>
            <a:r>
              <a:rPr lang="ko-KR" altLang="en-US" sz="1800" dirty="0"/>
              <a:t>첫째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en-US" altLang="ko-KR" sz="1800" dirty="0"/>
              <a:t>‘17’,</a:t>
            </a:r>
            <a:r>
              <a:rPr lang="ko-KR" altLang="en-US" sz="1800" dirty="0"/>
              <a:t> </a:t>
            </a:r>
            <a:r>
              <a:rPr lang="en-US" altLang="ko-KR" sz="1800" dirty="0"/>
              <a:t>‘3.2’</a:t>
            </a:r>
            <a:r>
              <a:rPr lang="ko-KR" altLang="en-US" sz="1800" dirty="0"/>
              <a:t> 등은 작은 따옴표로 둘러싸여 있는 경우 숫자로 이루어진 문자열</a:t>
            </a:r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r>
              <a:rPr lang="ko-KR" altLang="en-US" sz="1800" dirty="0"/>
              <a:t>둘째</a:t>
            </a:r>
            <a:r>
              <a:rPr lang="en-US" altLang="ko-KR" sz="1800" dirty="0"/>
              <a:t>,</a:t>
            </a:r>
            <a:r>
              <a:rPr lang="ko-KR" altLang="en-US" sz="1800" dirty="0"/>
              <a:t> 수를 </a:t>
            </a:r>
            <a:r>
              <a:rPr lang="ko-KR" altLang="en-US" sz="1800" dirty="0" err="1"/>
              <a:t>선언시</a:t>
            </a:r>
            <a:r>
              <a:rPr lang="ko-KR" altLang="en-US" sz="1800" dirty="0"/>
              <a:t> 쉼표</a:t>
            </a:r>
            <a:r>
              <a:rPr lang="en-US" altLang="ko-KR" sz="1800" dirty="0"/>
              <a:t>(</a:t>
            </a:r>
            <a:r>
              <a:rPr lang="ko-KR" altLang="en-US" sz="1800" dirty="0"/>
              <a:t> 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콤마</a:t>
            </a:r>
            <a:r>
              <a:rPr lang="en-US" altLang="ko-KR" sz="1800" dirty="0"/>
              <a:t>))</a:t>
            </a:r>
            <a:r>
              <a:rPr lang="ko-KR" altLang="en-US" sz="1800" dirty="0"/>
              <a:t>를 사용하면 다르게 선언된다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endParaRPr lang="en-US" altLang="ko-KR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297314-3BBB-0433-9027-AB94CDF3A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38" y="2506005"/>
            <a:ext cx="1564079" cy="10695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F31930-9EC4-FC5F-F025-9E3586FB5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37" y="4122298"/>
            <a:ext cx="2841709" cy="11293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BDEE2C6-6A27-EE27-A324-9256CF962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995" y="4122298"/>
            <a:ext cx="2841709" cy="120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75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파이썬 변수 선언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수 표기법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sz="1800" dirty="0"/>
              <a:t>수</a:t>
            </a:r>
            <a:r>
              <a:rPr lang="en-US" altLang="ko-KR" sz="1800" dirty="0"/>
              <a:t>(number)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선언할 때 다음 사항들에 주의해야 한다</a:t>
            </a:r>
            <a:r>
              <a:rPr lang="en-US" altLang="ko-KR" sz="1800" dirty="0"/>
              <a:t>.</a:t>
            </a:r>
          </a:p>
          <a:p>
            <a:pPr lvl="2"/>
            <a:r>
              <a:rPr lang="ko-KR" altLang="en-US" sz="1800" dirty="0"/>
              <a:t>셋째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en-US" altLang="ko-KR" sz="1800" dirty="0"/>
              <a:t>0</a:t>
            </a:r>
            <a:r>
              <a:rPr lang="ko-KR" altLang="en-US" sz="1800" dirty="0" err="1"/>
              <a:t>으로</a:t>
            </a:r>
            <a:r>
              <a:rPr lang="ko-KR" altLang="en-US" sz="1800" dirty="0"/>
              <a:t> 시작하면 안된다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endParaRPr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B1783F-85F3-75FF-884C-4D0F9119B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9" y="2519571"/>
            <a:ext cx="1954044" cy="9094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7BD916-1BB7-3517-53BF-C153B8B19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69" y="3820934"/>
            <a:ext cx="1954044" cy="82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82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변수의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변수 할당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sz="1800" dirty="0"/>
              <a:t>변수라는 공간에 값을 대입한다</a:t>
            </a:r>
            <a:r>
              <a:rPr lang="en-US" altLang="ko-KR" sz="1800" dirty="0"/>
              <a:t>. (‘</a:t>
            </a:r>
            <a:r>
              <a:rPr lang="ko-KR" altLang="en-US" sz="1800" dirty="0"/>
              <a:t>변수가 값과 같다</a:t>
            </a:r>
            <a:r>
              <a:rPr lang="en-US" altLang="ko-KR" sz="1800" dirty="0"/>
              <a:t>’</a:t>
            </a:r>
            <a:r>
              <a:rPr lang="ko-KR" altLang="en-US" sz="1800" dirty="0"/>
              <a:t> 아님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E7846E9-02DB-AF2A-D4F1-60795B301AC5}"/>
              </a:ext>
            </a:extLst>
          </p:cNvPr>
          <p:cNvGrpSpPr/>
          <p:nvPr/>
        </p:nvGrpSpPr>
        <p:grpSpPr>
          <a:xfrm>
            <a:off x="2622722" y="2637577"/>
            <a:ext cx="3898555" cy="2413932"/>
            <a:chOff x="2539315" y="2631399"/>
            <a:chExt cx="3898555" cy="241393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0021E1F-D831-0F7D-0A3D-DCBD1222A2BD}"/>
                </a:ext>
              </a:extLst>
            </p:cNvPr>
            <p:cNvGrpSpPr/>
            <p:nvPr/>
          </p:nvGrpSpPr>
          <p:grpSpPr>
            <a:xfrm>
              <a:off x="2539315" y="2631399"/>
              <a:ext cx="3898555" cy="2097807"/>
              <a:chOff x="1031791" y="3135280"/>
              <a:chExt cx="3898555" cy="2097807"/>
            </a:xfrm>
          </p:grpSpPr>
          <p:pic>
            <p:nvPicPr>
              <p:cNvPr id="5" name="그림 4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A45AF048-182B-C0DA-FD25-51DC369211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978"/>
              <a:stretch/>
            </p:blipFill>
            <p:spPr>
              <a:xfrm>
                <a:off x="1031791" y="3515496"/>
                <a:ext cx="2068828" cy="1717591"/>
              </a:xfrm>
              <a:prstGeom prst="rect">
                <a:avLst/>
              </a:prstGeom>
            </p:spPr>
          </p:pic>
          <p:sp>
            <p:nvSpPr>
              <p:cNvPr id="6" name="화살표: 위로 구부러짐 5">
                <a:extLst>
                  <a:ext uri="{FF2B5EF4-FFF2-40B4-BE49-F238E27FC236}">
                    <a16:creationId xmlns:a16="http://schemas.microsoft.com/office/drawing/2014/main" id="{144D2664-FC9B-65DA-0AC6-8335EE37A0E0}"/>
                  </a:ext>
                </a:extLst>
              </p:cNvPr>
              <p:cNvSpPr/>
              <p:nvPr/>
            </p:nvSpPr>
            <p:spPr>
              <a:xfrm rot="10800000">
                <a:off x="1778442" y="3135280"/>
                <a:ext cx="2478460" cy="1062681"/>
              </a:xfrm>
              <a:prstGeom prst="curved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A06D7332-4D77-A698-1E61-D520237149F8}"/>
                  </a:ext>
                </a:extLst>
              </p:cNvPr>
              <p:cNvSpPr/>
              <p:nvPr/>
            </p:nvSpPr>
            <p:spPr>
              <a:xfrm>
                <a:off x="3354860" y="3930916"/>
                <a:ext cx="1575486" cy="7970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값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DBD5C4-5566-13DA-5C61-92100C220200}"/>
                </a:ext>
              </a:extLst>
            </p:cNvPr>
            <p:cNvSpPr txBox="1"/>
            <p:nvPr/>
          </p:nvSpPr>
          <p:spPr>
            <a:xfrm>
              <a:off x="2944390" y="4675999"/>
              <a:ext cx="1258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변수</a:t>
              </a:r>
              <a:r>
                <a:rPr lang="en-US" altLang="ko-KR" dirty="0"/>
                <a:t>(</a:t>
              </a:r>
              <a:r>
                <a:rPr lang="ko-KR" altLang="en-US" dirty="0"/>
                <a:t>이름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9162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9ACD82F-9F19-DE09-4085-BC9A966B3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70066"/>
            <a:ext cx="6842125" cy="34818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변수 선언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스크래치 변수 선언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sz="1800" dirty="0" err="1"/>
              <a:t>스프라이트</a:t>
            </a:r>
            <a:r>
              <a:rPr lang="ko-KR" altLang="en-US" sz="1800" dirty="0"/>
              <a:t> 목록에서 </a:t>
            </a:r>
            <a:r>
              <a:rPr lang="ko-KR" altLang="en-US" sz="1800" dirty="0" err="1"/>
              <a:t>스프라이트</a:t>
            </a:r>
            <a:r>
              <a:rPr lang="ko-KR" altLang="en-US" sz="1800" dirty="0"/>
              <a:t> 클릭</a:t>
            </a:r>
            <a:endParaRPr lang="en-US" altLang="ko-KR" sz="1800" dirty="0"/>
          </a:p>
          <a:p>
            <a:pPr lvl="1"/>
            <a:r>
              <a:rPr lang="ko-KR" altLang="en-US" sz="1800" dirty="0"/>
              <a:t>블록영역에서 변수 클릭 후</a:t>
            </a:r>
            <a:r>
              <a:rPr lang="en-US" altLang="ko-KR" sz="1800" dirty="0"/>
              <a:t>,</a:t>
            </a:r>
            <a:r>
              <a:rPr lang="ko-KR" altLang="en-US" sz="1800" dirty="0"/>
              <a:t> 변수 만들기 클릭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4ECEB-2753-BF5C-6C2A-E28A33AE5346}"/>
              </a:ext>
            </a:extLst>
          </p:cNvPr>
          <p:cNvSpPr/>
          <p:nvPr/>
        </p:nvSpPr>
        <p:spPr>
          <a:xfrm>
            <a:off x="6626482" y="4139626"/>
            <a:ext cx="383060" cy="383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EA7F7D-C98E-7434-E8FD-DC667F5FC06B}"/>
              </a:ext>
            </a:extLst>
          </p:cNvPr>
          <p:cNvSpPr txBox="1"/>
          <p:nvPr/>
        </p:nvSpPr>
        <p:spPr>
          <a:xfrm>
            <a:off x="6686376" y="4522686"/>
            <a:ext cx="72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</a:t>
            </a:r>
            <a:r>
              <a:rPr lang="ko-KR" altLang="en-US" sz="1400" b="1" dirty="0"/>
              <a:t>클릭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3C7392-87B6-A5D9-48EF-60FDC8C5880C}"/>
              </a:ext>
            </a:extLst>
          </p:cNvPr>
          <p:cNvSpPr/>
          <p:nvPr/>
        </p:nvSpPr>
        <p:spPr>
          <a:xfrm>
            <a:off x="1150937" y="3713720"/>
            <a:ext cx="189607" cy="166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9987E4-0C41-FDDF-BFCF-EEB180FE7B14}"/>
              </a:ext>
            </a:extLst>
          </p:cNvPr>
          <p:cNvSpPr txBox="1"/>
          <p:nvPr/>
        </p:nvSpPr>
        <p:spPr>
          <a:xfrm>
            <a:off x="1292488" y="3642896"/>
            <a:ext cx="72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2. </a:t>
            </a:r>
            <a:r>
              <a:rPr lang="ko-KR" altLang="en-US" sz="1400" b="1" dirty="0"/>
              <a:t>클릭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26BF99-BEF8-EA8C-4B68-A961911F7B72}"/>
              </a:ext>
            </a:extLst>
          </p:cNvPr>
          <p:cNvSpPr/>
          <p:nvPr/>
        </p:nvSpPr>
        <p:spPr>
          <a:xfrm>
            <a:off x="1292488" y="4625238"/>
            <a:ext cx="405507" cy="136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FBE24B-FC5F-3112-1E45-4B2DFC188BFE}"/>
              </a:ext>
            </a:extLst>
          </p:cNvPr>
          <p:cNvSpPr txBox="1"/>
          <p:nvPr/>
        </p:nvSpPr>
        <p:spPr>
          <a:xfrm>
            <a:off x="1697995" y="4539611"/>
            <a:ext cx="72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3. </a:t>
            </a:r>
            <a:r>
              <a:rPr lang="ko-KR" altLang="en-US" sz="1400" b="1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077968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변수 선언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스크래치 변수 선언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sz="1800" dirty="0" err="1"/>
              <a:t>변수명</a:t>
            </a:r>
            <a:r>
              <a:rPr lang="en-US" altLang="ko-KR" sz="1800" dirty="0"/>
              <a:t>(</a:t>
            </a:r>
            <a:r>
              <a:rPr lang="ko-KR" altLang="en-US" sz="1800" dirty="0"/>
              <a:t>이름</a:t>
            </a:r>
            <a:r>
              <a:rPr lang="en-US" altLang="ko-KR" sz="1800" dirty="0"/>
              <a:t>) </a:t>
            </a:r>
            <a:r>
              <a:rPr lang="ko-KR" altLang="en-US" sz="1800" dirty="0"/>
              <a:t>선언 </a:t>
            </a:r>
            <a:r>
              <a:rPr lang="en-US" altLang="ko-KR" sz="1800" dirty="0"/>
              <a:t>(</a:t>
            </a:r>
            <a:r>
              <a:rPr lang="ko-KR" altLang="en-US" sz="1800" dirty="0"/>
              <a:t>예시</a:t>
            </a:r>
            <a:r>
              <a:rPr lang="en-US" altLang="ko-KR" sz="1800" dirty="0"/>
              <a:t>: </a:t>
            </a:r>
            <a:r>
              <a:rPr lang="ko-KR" altLang="en-US" sz="1800" dirty="0"/>
              <a:t>변수 </a:t>
            </a:r>
            <a:r>
              <a:rPr lang="en-US" altLang="ko-KR" sz="1800" dirty="0"/>
              <a:t>1)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AE9BDC-CD9F-922A-D1B4-AB3C8E216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65401"/>
            <a:ext cx="6842125" cy="349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EA7F7D-C98E-7434-E8FD-DC667F5FC06B}"/>
              </a:ext>
            </a:extLst>
          </p:cNvPr>
          <p:cNvSpPr txBox="1"/>
          <p:nvPr/>
        </p:nvSpPr>
        <p:spPr>
          <a:xfrm>
            <a:off x="4099755" y="3083862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/>
              <a:t>1. </a:t>
            </a:r>
            <a:r>
              <a:rPr lang="ko-KR" altLang="en-US" sz="1000" b="1" dirty="0"/>
              <a:t>변수</a:t>
            </a:r>
            <a:r>
              <a:rPr lang="en-US" altLang="ko-KR" sz="1000" b="1" dirty="0"/>
              <a:t>1 </a:t>
            </a:r>
            <a:r>
              <a:rPr lang="ko-KR" altLang="en-US" sz="1000" b="1" dirty="0"/>
              <a:t>입력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DA2555-50AB-1EE6-FF9C-D16EA7ECCED8}"/>
              </a:ext>
            </a:extLst>
          </p:cNvPr>
          <p:cNvSpPr/>
          <p:nvPr/>
        </p:nvSpPr>
        <p:spPr>
          <a:xfrm>
            <a:off x="4783211" y="3503272"/>
            <a:ext cx="194276" cy="152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7E118C-7DD2-A830-B9C9-8FAE59705243}"/>
              </a:ext>
            </a:extLst>
          </p:cNvPr>
          <p:cNvSpPr txBox="1"/>
          <p:nvPr/>
        </p:nvSpPr>
        <p:spPr>
          <a:xfrm>
            <a:off x="4977487" y="3441214"/>
            <a:ext cx="646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2. </a:t>
            </a:r>
            <a:r>
              <a:rPr lang="ko-KR" altLang="en-US" sz="1200" b="1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861487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변수 선언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스크래치 변수 선언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sz="1800" dirty="0"/>
              <a:t>생성된 변수</a:t>
            </a:r>
            <a:r>
              <a:rPr lang="en-US" altLang="ko-KR" sz="1800" dirty="0"/>
              <a:t>(</a:t>
            </a:r>
            <a:r>
              <a:rPr lang="ko-KR" altLang="en-US" sz="1800" dirty="0"/>
              <a:t>변수 </a:t>
            </a:r>
            <a:r>
              <a:rPr lang="en-US" altLang="ko-KR" sz="1800" dirty="0"/>
              <a:t>1)</a:t>
            </a:r>
            <a:r>
              <a:rPr lang="ko-KR" altLang="en-US" sz="1800" dirty="0"/>
              <a:t> 확인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3F3C7F-C752-B1A5-EBEB-7B8AC2CC9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9" y="2565401"/>
            <a:ext cx="6834214" cy="348648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4DE28CD-EF2A-6CE1-79C7-DC2C85780005}"/>
              </a:ext>
            </a:extLst>
          </p:cNvPr>
          <p:cNvSpPr/>
          <p:nvPr/>
        </p:nvSpPr>
        <p:spPr>
          <a:xfrm>
            <a:off x="1293512" y="4818779"/>
            <a:ext cx="275732" cy="1254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980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변수 선언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79" y="1287382"/>
            <a:ext cx="8644689" cy="4770518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스크래치 변수 값 대입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sz="1800" dirty="0"/>
              <a:t>변수 정하기 블록 드래그</a:t>
            </a:r>
            <a:endParaRPr lang="en-US" altLang="ko-KR" sz="1800" dirty="0"/>
          </a:p>
          <a:p>
            <a:pPr lvl="1"/>
            <a:r>
              <a:rPr lang="ko-KR" altLang="en-US" sz="1800" dirty="0"/>
              <a:t>변수</a:t>
            </a:r>
            <a:r>
              <a:rPr lang="en-US" altLang="ko-KR" sz="1800" dirty="0"/>
              <a:t>1</a:t>
            </a:r>
            <a:r>
              <a:rPr lang="ko-KR" altLang="en-US" sz="1800" dirty="0"/>
              <a:t> 선택 후</a:t>
            </a:r>
            <a:r>
              <a:rPr lang="en-US" altLang="ko-KR" sz="1800" dirty="0"/>
              <a:t>,</a:t>
            </a:r>
            <a:r>
              <a:rPr lang="ko-KR" altLang="en-US" sz="1800" dirty="0"/>
              <a:t> 값 입력하기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CA4280A-38E3-3AA8-9970-5AF50E78B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65401"/>
            <a:ext cx="6842125" cy="34925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5427ED-73C7-B6D8-32DE-D67F8FB0B3ED}"/>
              </a:ext>
            </a:extLst>
          </p:cNvPr>
          <p:cNvSpPr/>
          <p:nvPr/>
        </p:nvSpPr>
        <p:spPr>
          <a:xfrm>
            <a:off x="3056371" y="4394200"/>
            <a:ext cx="802409" cy="146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010379-67DB-E8FD-8F63-E3F3A38CC05A}"/>
              </a:ext>
            </a:extLst>
          </p:cNvPr>
          <p:cNvSpPr/>
          <p:nvPr/>
        </p:nvSpPr>
        <p:spPr>
          <a:xfrm>
            <a:off x="4318000" y="3956050"/>
            <a:ext cx="355600" cy="3619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BC521C-7EA9-13CA-B4AE-1A80F4CDBEA7}"/>
              </a:ext>
            </a:extLst>
          </p:cNvPr>
          <p:cNvSpPr txBox="1"/>
          <p:nvPr/>
        </p:nvSpPr>
        <p:spPr>
          <a:xfrm>
            <a:off x="3790037" y="4330701"/>
            <a:ext cx="646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2. </a:t>
            </a:r>
            <a:r>
              <a:rPr lang="ko-KR" altLang="en-US" sz="1200" b="1" dirty="0"/>
              <a:t>선택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E1BFDF-CEDB-31C7-2A01-21F327D8C073}"/>
              </a:ext>
            </a:extLst>
          </p:cNvPr>
          <p:cNvSpPr txBox="1"/>
          <p:nvPr/>
        </p:nvSpPr>
        <p:spPr>
          <a:xfrm>
            <a:off x="2937872" y="3731825"/>
            <a:ext cx="646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1. </a:t>
            </a:r>
            <a:r>
              <a:rPr lang="ko-KR" altLang="en-US" sz="1200" b="1" dirty="0"/>
              <a:t>클릭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75E87B-D836-4ECB-D227-CE49CBC53AFA}"/>
              </a:ext>
            </a:extLst>
          </p:cNvPr>
          <p:cNvSpPr/>
          <p:nvPr/>
        </p:nvSpPr>
        <p:spPr>
          <a:xfrm>
            <a:off x="3006490" y="3968536"/>
            <a:ext cx="852290" cy="3494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07C9DD-4BC1-D507-094D-AE64563EB171}"/>
              </a:ext>
            </a:extLst>
          </p:cNvPr>
          <p:cNvSpPr txBox="1"/>
          <p:nvPr/>
        </p:nvSpPr>
        <p:spPr>
          <a:xfrm>
            <a:off x="4172314" y="3676650"/>
            <a:ext cx="1175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3.  </a:t>
            </a:r>
            <a:r>
              <a:rPr lang="ko-KR" altLang="en-US" sz="1200" b="1" dirty="0"/>
              <a:t>값 입력</a:t>
            </a:r>
            <a:r>
              <a:rPr lang="en-US" altLang="ko-KR" sz="1200" b="1" dirty="0"/>
              <a:t>(30)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07177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b="1" dirty="0">
                <a:solidFill>
                  <a:srgbClr val="FF0000"/>
                </a:solidFill>
              </a:rPr>
              <a:t>스크래치 변수 선언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스크래치 변수 값 대입</a:t>
            </a:r>
            <a:endParaRPr lang="en-US" altLang="ko-KR" b="1" dirty="0">
              <a:solidFill>
                <a:srgbClr val="0000FF"/>
              </a:solidFill>
            </a:endParaRPr>
          </a:p>
          <a:p>
            <a:pPr lvl="1"/>
            <a:r>
              <a:rPr lang="ko-KR" altLang="en-US" sz="1800" dirty="0"/>
              <a:t>값 대입 실습결과</a:t>
            </a:r>
            <a:r>
              <a:rPr lang="en-US" altLang="ko-KR" sz="1800" dirty="0"/>
              <a:t>: </a:t>
            </a:r>
            <a:r>
              <a:rPr lang="ko-KR" altLang="en-US" sz="1800" dirty="0"/>
              <a:t>변수 </a:t>
            </a:r>
            <a:r>
              <a:rPr lang="ko-KR" altLang="en-US" sz="1800" dirty="0" err="1"/>
              <a:t>선언후</a:t>
            </a:r>
            <a:r>
              <a:rPr lang="ko-KR" altLang="en-US" sz="1800" dirty="0"/>
              <a:t> 변수 보이다가 사라짐</a:t>
            </a:r>
            <a:endParaRPr lang="en-US" altLang="ko-KR" sz="1800" dirty="0"/>
          </a:p>
          <a:p>
            <a:pPr marL="914400" lvl="2" indent="0">
              <a:buNone/>
            </a:pPr>
            <a:endParaRPr lang="ko-KR" altLang="en-US" b="1" dirty="0">
              <a:solidFill>
                <a:srgbClr val="0000F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93E12A9-5C0F-4076-AEFC-B8ED5356D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2565401"/>
            <a:ext cx="6842125" cy="34925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61EC1C-48DC-503F-4425-DE9591BBF360}"/>
              </a:ext>
            </a:extLst>
          </p:cNvPr>
          <p:cNvSpPr/>
          <p:nvPr/>
        </p:nvSpPr>
        <p:spPr>
          <a:xfrm>
            <a:off x="2660650" y="3168649"/>
            <a:ext cx="2686050" cy="24079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7AB6C-3F66-B07E-BB71-F4DF7EB1B1A7}"/>
              </a:ext>
            </a:extLst>
          </p:cNvPr>
          <p:cNvSpPr txBox="1"/>
          <p:nvPr/>
        </p:nvSpPr>
        <p:spPr>
          <a:xfrm>
            <a:off x="3139977" y="5602888"/>
            <a:ext cx="1727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1. </a:t>
            </a:r>
            <a:r>
              <a:rPr lang="ko-KR" altLang="en-US" sz="1200" b="1" dirty="0"/>
              <a:t>그림 같이 블록 배치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E3DB5B-D38A-CF1C-46BF-78AAA89003BC}"/>
              </a:ext>
            </a:extLst>
          </p:cNvPr>
          <p:cNvSpPr/>
          <p:nvPr/>
        </p:nvSpPr>
        <p:spPr>
          <a:xfrm>
            <a:off x="6665119" y="2683668"/>
            <a:ext cx="116682" cy="1357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5EBE4F-46DF-05A2-96FA-81C1E343CDA3}"/>
              </a:ext>
            </a:extLst>
          </p:cNvPr>
          <p:cNvSpPr txBox="1"/>
          <p:nvPr/>
        </p:nvSpPr>
        <p:spPr>
          <a:xfrm>
            <a:off x="6399974" y="2400649"/>
            <a:ext cx="646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2. </a:t>
            </a:r>
            <a:r>
              <a:rPr lang="ko-KR" altLang="en-US" sz="1200" b="1" dirty="0"/>
              <a:t>클릭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720022-5BFF-83E8-5BA5-69947150B060}"/>
              </a:ext>
            </a:extLst>
          </p:cNvPr>
          <p:cNvSpPr/>
          <p:nvPr/>
        </p:nvSpPr>
        <p:spPr>
          <a:xfrm>
            <a:off x="6709719" y="3185626"/>
            <a:ext cx="395417" cy="1399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4A999E-F1FE-881C-F75C-649BAAAB21FF}"/>
              </a:ext>
            </a:extLst>
          </p:cNvPr>
          <p:cNvSpPr txBox="1"/>
          <p:nvPr/>
        </p:nvSpPr>
        <p:spPr>
          <a:xfrm>
            <a:off x="6604843" y="3389175"/>
            <a:ext cx="2539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3. </a:t>
            </a:r>
            <a:r>
              <a:rPr lang="ko-KR" altLang="en-US" sz="1200" b="1" dirty="0"/>
              <a:t>변수 값 </a:t>
            </a:r>
            <a:r>
              <a:rPr lang="ko-KR" altLang="en-US" sz="1200" b="1" dirty="0" err="1"/>
              <a:t>대입후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보이다가 사라짐</a:t>
            </a:r>
          </a:p>
        </p:txBody>
      </p:sp>
    </p:spTree>
    <p:extLst>
      <p:ext uri="{BB962C8B-B14F-4D97-AF65-F5344CB8AC3E}">
        <p14:creationId xmlns:p14="http://schemas.microsoft.com/office/powerpoint/2010/main" val="3668746100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5423</TotalTime>
  <Words>1377</Words>
  <Application>Microsoft Office PowerPoint</Application>
  <PresentationFormat>화면 슬라이드 쇼(4:3)</PresentationFormat>
  <Paragraphs>384</Paragraphs>
  <Slides>39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0" baseType="lpstr">
      <vt:lpstr>갤러리</vt:lpstr>
      <vt:lpstr>   3. 변수와 정수, 실수, 문자열 활용</vt:lpstr>
      <vt:lpstr>개요</vt:lpstr>
      <vt:lpstr>변수의 종류</vt:lpstr>
      <vt:lpstr>변수의 종류</vt:lpstr>
      <vt:lpstr>스크래치 변수 선언</vt:lpstr>
      <vt:lpstr>스크래치 변수 선언</vt:lpstr>
      <vt:lpstr>스크래치 변수 선언</vt:lpstr>
      <vt:lpstr>스크래치 변수 선언</vt:lpstr>
      <vt:lpstr>스크래치 변수 선언</vt:lpstr>
      <vt:lpstr>스크래치 변수 선언</vt:lpstr>
      <vt:lpstr>스크래치 변수 선언</vt:lpstr>
      <vt:lpstr>스크래치 변수 선언</vt:lpstr>
      <vt:lpstr>스크래치 변수 선언</vt:lpstr>
      <vt:lpstr>스크래치 변수 선언</vt:lpstr>
      <vt:lpstr>스크래치 변수 선언</vt:lpstr>
      <vt:lpstr>파이썬 변수 선언</vt:lpstr>
      <vt:lpstr>파이썬 변수 선언</vt:lpstr>
      <vt:lpstr>파이썬 변수 선언</vt:lpstr>
      <vt:lpstr>파이썬 변수 선언</vt:lpstr>
      <vt:lpstr>파이썬 변수 선언</vt:lpstr>
      <vt:lpstr>파이썬 변수 선언</vt:lpstr>
      <vt:lpstr>파이썬 변수 선언</vt:lpstr>
      <vt:lpstr>파이썬 변수 선언</vt:lpstr>
      <vt:lpstr>파이썬 변수 선언</vt:lpstr>
      <vt:lpstr>파이썬 변수 선언</vt:lpstr>
      <vt:lpstr>파이썬 변수 선언</vt:lpstr>
      <vt:lpstr>파이썬 변수 선언</vt:lpstr>
      <vt:lpstr>파이썬 변수 선언</vt:lpstr>
      <vt:lpstr>파이썬 변수 선언</vt:lpstr>
      <vt:lpstr>파이썬 변수 선언</vt:lpstr>
      <vt:lpstr>파이썬 변수 선언</vt:lpstr>
      <vt:lpstr>파이썬 변수 선언</vt:lpstr>
      <vt:lpstr>파이썬 변수 선언</vt:lpstr>
      <vt:lpstr>파이썬 변수 선언</vt:lpstr>
      <vt:lpstr>파이썬 변수 선언</vt:lpstr>
      <vt:lpstr>파이썬 변수 선언</vt:lpstr>
      <vt:lpstr>파이썬 변수 선언</vt:lpstr>
      <vt:lpstr>파이썬 변수 선언</vt:lpstr>
      <vt:lpstr>파이썬 변수 선언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1. 컴퓨터 프로그래밍</dc:title>
  <dc:creator>심규성</dc:creator>
  <cp:lastModifiedBy>심규성</cp:lastModifiedBy>
  <cp:revision>155</cp:revision>
  <dcterms:created xsi:type="dcterms:W3CDTF">2023-01-11T09:27:42Z</dcterms:created>
  <dcterms:modified xsi:type="dcterms:W3CDTF">2024-01-02T05:29:27Z</dcterms:modified>
</cp:coreProperties>
</file>